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0" r:id="rId2"/>
    <p:sldId id="294" r:id="rId3"/>
    <p:sldId id="293" r:id="rId4"/>
    <p:sldId id="276" r:id="rId5"/>
    <p:sldId id="278" r:id="rId6"/>
    <p:sldId id="288" r:id="rId7"/>
    <p:sldId id="291" r:id="rId8"/>
    <p:sldId id="281" r:id="rId9"/>
    <p:sldId id="282" r:id="rId10"/>
    <p:sldId id="283" r:id="rId11"/>
    <p:sldId id="284" r:id="rId12"/>
    <p:sldId id="297" r:id="rId13"/>
    <p:sldId id="296" r:id="rId14"/>
    <p:sldId id="286" r:id="rId15"/>
    <p:sldId id="287"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5D8A"/>
    <a:srgbClr val="002060"/>
    <a:srgbClr val="00CC66"/>
    <a:srgbClr val="405888"/>
    <a:srgbClr val="FFC000"/>
    <a:srgbClr val="465F6A"/>
    <a:srgbClr val="FFFFFF"/>
    <a:srgbClr val="2CF49A"/>
    <a:srgbClr val="D2A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2096" autoAdjust="0"/>
  </p:normalViewPr>
  <p:slideViewPr>
    <p:cSldViewPr>
      <p:cViewPr varScale="1">
        <p:scale>
          <a:sx n="52" d="100"/>
          <a:sy n="52" d="100"/>
        </p:scale>
        <p:origin x="908"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主营业务收入</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Sheet1!$A$2:$A$6</c:f>
              <c:strCache>
                <c:ptCount val="5"/>
                <c:pt idx="0">
                  <c:v>2015年</c:v>
                </c:pt>
                <c:pt idx="1">
                  <c:v>2016年</c:v>
                </c:pt>
                <c:pt idx="2">
                  <c:v>2017年</c:v>
                </c:pt>
                <c:pt idx="3">
                  <c:v>2018年</c:v>
                </c:pt>
                <c:pt idx="4">
                  <c:v>2019年</c:v>
                </c:pt>
              </c:strCache>
            </c:strRef>
          </c:cat>
          <c:val>
            <c:numRef>
              <c:f>Sheet1!$B$2:$B$6</c:f>
              <c:numCache>
                <c:formatCode>General</c:formatCode>
                <c:ptCount val="5"/>
                <c:pt idx="0">
                  <c:v>82</c:v>
                </c:pt>
                <c:pt idx="1">
                  <c:v>90</c:v>
                </c:pt>
                <c:pt idx="2">
                  <c:v>150</c:v>
                </c:pt>
                <c:pt idx="3">
                  <c:v>300</c:v>
                </c:pt>
                <c:pt idx="4">
                  <c:v>800</c:v>
                </c:pt>
              </c:numCache>
            </c:numRef>
          </c:val>
          <c:smooth val="0"/>
          <c:extLst>
            <c:ext xmlns:c16="http://schemas.microsoft.com/office/drawing/2014/chart" uri="{C3380CC4-5D6E-409C-BE32-E72D297353CC}">
              <c16:uniqueId val="{00000000-4483-49EF-8862-494CD8529F21}"/>
            </c:ext>
          </c:extLst>
        </c:ser>
        <c:ser>
          <c:idx val="1"/>
          <c:order val="1"/>
          <c:tx>
            <c:strRef>
              <c:f>Sheet1!$C$1</c:f>
              <c:strCache>
                <c:ptCount val="1"/>
                <c:pt idx="0">
                  <c:v>净利润</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Sheet1!$A$2:$A$6</c:f>
              <c:strCache>
                <c:ptCount val="5"/>
                <c:pt idx="0">
                  <c:v>2015年</c:v>
                </c:pt>
                <c:pt idx="1">
                  <c:v>2016年</c:v>
                </c:pt>
                <c:pt idx="2">
                  <c:v>2017年</c:v>
                </c:pt>
                <c:pt idx="3">
                  <c:v>2018年</c:v>
                </c:pt>
                <c:pt idx="4">
                  <c:v>2019年</c:v>
                </c:pt>
              </c:strCache>
            </c:strRef>
          </c:cat>
          <c:val>
            <c:numRef>
              <c:f>Sheet1!$C$2:$C$6</c:f>
              <c:numCache>
                <c:formatCode>General</c:formatCode>
                <c:ptCount val="5"/>
                <c:pt idx="0">
                  <c:v>27</c:v>
                </c:pt>
                <c:pt idx="1">
                  <c:v>31</c:v>
                </c:pt>
                <c:pt idx="2">
                  <c:v>50</c:v>
                </c:pt>
                <c:pt idx="3">
                  <c:v>90</c:v>
                </c:pt>
                <c:pt idx="4">
                  <c:v>380</c:v>
                </c:pt>
              </c:numCache>
            </c:numRef>
          </c:val>
          <c:smooth val="0"/>
          <c:extLst>
            <c:ext xmlns:c16="http://schemas.microsoft.com/office/drawing/2014/chart" uri="{C3380CC4-5D6E-409C-BE32-E72D297353CC}">
              <c16:uniqueId val="{00000001-4483-49EF-8862-494CD8529F21}"/>
            </c:ext>
          </c:extLst>
        </c:ser>
        <c:dLbls>
          <c:showLegendKey val="0"/>
          <c:showVal val="0"/>
          <c:showCatName val="0"/>
          <c:showSerName val="0"/>
          <c:showPercent val="0"/>
          <c:showBubbleSize val="0"/>
        </c:dLbls>
        <c:marker val="1"/>
        <c:smooth val="0"/>
        <c:axId val="630529856"/>
        <c:axId val="630525280"/>
      </c:lineChart>
      <c:catAx>
        <c:axId val="630529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30525280"/>
        <c:crosses val="autoZero"/>
        <c:auto val="1"/>
        <c:lblAlgn val="ctr"/>
        <c:lblOffset val="100"/>
        <c:noMultiLvlLbl val="0"/>
      </c:catAx>
      <c:valAx>
        <c:axId val="6305252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305298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102625-3B2A-4B87-A174-38D80C8A05AF}" type="datetimeFigureOut">
              <a:rPr lang="zh-CN" altLang="en-US" smtClean="0"/>
              <a:t>2017/7/10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FA1DFB-2D0B-410B-B477-E15DF6422940}" type="slidenum">
              <a:rPr lang="zh-CN" altLang="en-US" smtClean="0"/>
              <a:t>‹#›</a:t>
            </a:fld>
            <a:endParaRPr lang="zh-CN" altLang="en-US"/>
          </a:p>
        </p:txBody>
      </p:sp>
    </p:spTree>
    <p:extLst>
      <p:ext uri="{BB962C8B-B14F-4D97-AF65-F5344CB8AC3E}">
        <p14:creationId xmlns:p14="http://schemas.microsoft.com/office/powerpoint/2010/main" val="6572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我们是来自</a:t>
            </a:r>
            <a:r>
              <a:rPr lang="en-US" altLang="zh-CN" dirty="0" smtClean="0"/>
              <a:t>OUC</a:t>
            </a:r>
            <a:r>
              <a:rPr lang="zh-CN" altLang="en-US" dirty="0" smtClean="0"/>
              <a:t>的奋翼环保创业团队，我是创始人邵帅，我们主要从事的是城市地下污染源在线监测工作。</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1</a:t>
            </a:fld>
            <a:endParaRPr lang="zh-CN" altLang="en-US"/>
          </a:p>
        </p:txBody>
      </p:sp>
    </p:spTree>
    <p:extLst>
      <p:ext uri="{BB962C8B-B14F-4D97-AF65-F5344CB8AC3E}">
        <p14:creationId xmlns:p14="http://schemas.microsoft.com/office/powerpoint/2010/main" val="26596495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按照这个政策思路，我们重新设计了商业模式，这是我们的主线，我们将重点放在</a:t>
            </a:r>
            <a:r>
              <a:rPr lang="en-US" altLang="zh-CN" dirty="0" smtClean="0"/>
              <a:t>PPP</a:t>
            </a:r>
            <a:r>
              <a:rPr lang="zh-CN" altLang="en-US" dirty="0" smtClean="0"/>
              <a:t>模式中，前期出资与政府共建监测网络体系，为政府提供第三方的监测数据服务，营收点就放在运营监测平台所收取的监测、服务费。按每个监测点每年收取</a:t>
            </a:r>
            <a:r>
              <a:rPr lang="en-US" altLang="zh-CN" dirty="0" smtClean="0"/>
              <a:t>10-50w</a:t>
            </a:r>
            <a:r>
              <a:rPr lang="zh-CN" altLang="en-US" dirty="0" smtClean="0"/>
              <a:t>不等的监测服务费。另一种模式，就是我们传统的产品销售和技术服务费，产品装备约定的服务期外按年收取维护费用</a:t>
            </a:r>
            <a:r>
              <a:rPr lang="en-US" altLang="zh-CN" dirty="0" smtClean="0"/>
              <a:t>5-20W</a:t>
            </a:r>
            <a:r>
              <a:rPr lang="zh-CN" altLang="en-US" dirty="0" smtClean="0"/>
              <a:t>不等。</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10</a:t>
            </a:fld>
            <a:endParaRPr lang="zh-CN" altLang="en-US"/>
          </a:p>
        </p:txBody>
      </p:sp>
    </p:spTree>
    <p:extLst>
      <p:ext uri="{BB962C8B-B14F-4D97-AF65-F5344CB8AC3E}">
        <p14:creationId xmlns:p14="http://schemas.microsoft.com/office/powerpoint/2010/main" val="2645729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关于推广，我们有着清晰的定位，包括产品、市场、口号、品牌形象，利用我们的优势，在以下三个方面推广：一是做技术权威，成立。。。。联盟；二是为新技术获取法律支持；三是积极参与</a:t>
            </a:r>
            <a:r>
              <a:rPr lang="en-US" altLang="zh-CN" dirty="0" smtClean="0"/>
              <a:t>PPP</a:t>
            </a:r>
            <a:r>
              <a:rPr lang="zh-CN" altLang="en-US" dirty="0" smtClean="0"/>
              <a:t>。此外，我们在传统自媒体，搜索网站和学术推广领域也有着明确的计划。</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11</a:t>
            </a:fld>
            <a:endParaRPr lang="zh-CN" altLang="en-US"/>
          </a:p>
        </p:txBody>
      </p:sp>
    </p:spTree>
    <p:extLst>
      <p:ext uri="{BB962C8B-B14F-4D97-AF65-F5344CB8AC3E}">
        <p14:creationId xmlns:p14="http://schemas.microsoft.com/office/powerpoint/2010/main" val="34465476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关于推广，我们有着清晰的定位，包括产品、市场、口号、品牌形象，利用我们的优势，在以下三个方面推广：一是做技术权威，成立。。。。联盟；二是为新技术获取法律支持；三是积极参与</a:t>
            </a:r>
            <a:r>
              <a:rPr lang="en-US" altLang="zh-CN" dirty="0" smtClean="0"/>
              <a:t>PPP</a:t>
            </a:r>
            <a:r>
              <a:rPr lang="zh-CN" altLang="en-US" dirty="0" smtClean="0"/>
              <a:t>。此外，我们在传统自媒体，搜索网站和学术推广领域也有着明确的计划。</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12</a:t>
            </a:fld>
            <a:endParaRPr lang="zh-CN" altLang="en-US"/>
          </a:p>
        </p:txBody>
      </p:sp>
    </p:spTree>
    <p:extLst>
      <p:ext uri="{BB962C8B-B14F-4D97-AF65-F5344CB8AC3E}">
        <p14:creationId xmlns:p14="http://schemas.microsoft.com/office/powerpoint/2010/main" val="22328920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这是我们经过分析后所作出的财务预估，目标在</a:t>
            </a:r>
            <a:r>
              <a:rPr lang="en-US" altLang="zh-CN" dirty="0" smtClean="0"/>
              <a:t>2018</a:t>
            </a:r>
            <a:r>
              <a:rPr lang="zh-CN" altLang="en-US" dirty="0" smtClean="0"/>
              <a:t>年营收突破</a:t>
            </a:r>
            <a:r>
              <a:rPr lang="en-US" altLang="zh-CN" dirty="0" smtClean="0"/>
              <a:t>1000w</a:t>
            </a:r>
            <a:r>
              <a:rPr lang="zh-CN" altLang="en-US" dirty="0" smtClean="0"/>
              <a:t>元，在</a:t>
            </a:r>
            <a:r>
              <a:rPr lang="en-US" altLang="zh-CN" dirty="0" smtClean="0"/>
              <a:t>2019</a:t>
            </a:r>
            <a:r>
              <a:rPr lang="zh-CN" altLang="en-US" dirty="0" smtClean="0"/>
              <a:t>年利润突破</a:t>
            </a:r>
            <a:r>
              <a:rPr lang="en-US" altLang="zh-CN" dirty="0" smtClean="0"/>
              <a:t>1300w</a:t>
            </a:r>
            <a:r>
              <a:rPr lang="zh-CN" altLang="en-US" dirty="0" smtClean="0"/>
              <a:t>元。</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13</a:t>
            </a:fld>
            <a:endParaRPr lang="zh-CN" altLang="en-US"/>
          </a:p>
        </p:txBody>
      </p:sp>
    </p:spTree>
    <p:extLst>
      <p:ext uri="{BB962C8B-B14F-4D97-AF65-F5344CB8AC3E}">
        <p14:creationId xmlns:p14="http://schemas.microsoft.com/office/powerpoint/2010/main" val="1005821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这是我们的融资计划，</a:t>
            </a:r>
            <a:r>
              <a:rPr lang="en-US" altLang="zh-CN" dirty="0" smtClean="0"/>
              <a:t>1000w</a:t>
            </a:r>
            <a:r>
              <a:rPr lang="zh-CN" altLang="en-US" dirty="0" smtClean="0"/>
              <a:t>，</a:t>
            </a:r>
            <a:r>
              <a:rPr lang="en-US" altLang="zh-CN" dirty="0" smtClean="0"/>
              <a:t>10%</a:t>
            </a:r>
            <a:r>
              <a:rPr lang="zh-CN" altLang="en-US" dirty="0" smtClean="0"/>
              <a:t>，现阶段主要在研发及监测网建设方面需要较大投入。</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14</a:t>
            </a:fld>
            <a:endParaRPr lang="zh-CN" altLang="en-US"/>
          </a:p>
        </p:txBody>
      </p:sp>
    </p:spTree>
    <p:extLst>
      <p:ext uri="{BB962C8B-B14F-4D97-AF65-F5344CB8AC3E}">
        <p14:creationId xmlns:p14="http://schemas.microsoft.com/office/powerpoint/2010/main" val="2403110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15</a:t>
            </a:fld>
            <a:endParaRPr lang="zh-CN" altLang="en-US"/>
          </a:p>
        </p:txBody>
      </p:sp>
    </p:spTree>
    <p:extLst>
      <p:ext uri="{BB962C8B-B14F-4D97-AF65-F5344CB8AC3E}">
        <p14:creationId xmlns:p14="http://schemas.microsoft.com/office/powerpoint/2010/main" val="4126144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今天我就从以下</a:t>
            </a:r>
            <a:r>
              <a:rPr lang="en-US" altLang="zh-CN" dirty="0" smtClean="0"/>
              <a:t>9</a:t>
            </a:r>
            <a:r>
              <a:rPr lang="zh-CN" altLang="en-US" dirty="0" smtClean="0"/>
              <a:t>个方面给大家介绍下我们的项目。</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2</a:t>
            </a:fld>
            <a:endParaRPr lang="zh-CN" altLang="en-US"/>
          </a:p>
        </p:txBody>
      </p:sp>
    </p:spTree>
    <p:extLst>
      <p:ext uri="{BB962C8B-B14F-4D97-AF65-F5344CB8AC3E}">
        <p14:creationId xmlns:p14="http://schemas.microsoft.com/office/powerpoint/2010/main" val="1118347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地下污染源遍及国内大中小型城市，而且污染源渗漏问题已经给我们带来太多困扰了，生活在垃圾场周边患癌症的人增多，形成癌症村；再看这个，我们青岛人的惨痛回忆，黄岛输油管线渗漏引发的爆炸；还有这个，热点舆论问题，常州外国语毒地事件，数百个孩子中毒住院。</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3</a:t>
            </a:fld>
            <a:endParaRPr lang="zh-CN" altLang="en-US"/>
          </a:p>
        </p:txBody>
      </p:sp>
    </p:spTree>
    <p:extLst>
      <p:ext uri="{BB962C8B-B14F-4D97-AF65-F5344CB8AC3E}">
        <p14:creationId xmlns:p14="http://schemas.microsoft.com/office/powerpoint/2010/main" val="350144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而我们要做的就是在这些污染源头安装地下污染监测装备，实现在线监控，并将监测信息传回大数据处理中心，经过我们的分析解译，在信息发布平台汇总，不同的用户能够查询地下污染信息。这是我们的基本运营框架，右边是我们的工作内容。</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4</a:t>
            </a:fld>
            <a:endParaRPr lang="zh-CN" altLang="en-US"/>
          </a:p>
        </p:txBody>
      </p:sp>
    </p:spTree>
    <p:extLst>
      <p:ext uri="{BB962C8B-B14F-4D97-AF65-F5344CB8AC3E}">
        <p14:creationId xmlns:p14="http://schemas.microsoft.com/office/powerpoint/2010/main" val="1549175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我们独特的地下污染三维成像技术，自主研发了远程监控平台，拥有发明专利并自主研发的监测装备，已投入市场。</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5</a:t>
            </a:fld>
            <a:endParaRPr lang="zh-CN" altLang="en-US"/>
          </a:p>
        </p:txBody>
      </p:sp>
    </p:spTree>
    <p:extLst>
      <p:ext uri="{BB962C8B-B14F-4D97-AF65-F5344CB8AC3E}">
        <p14:creationId xmlns:p14="http://schemas.microsoft.com/office/powerpoint/2010/main" val="4178189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传统环境工程技术手段在环境监测领域的应用主要是取样分析、示踪技术。因其。。。并不适宜做地下污染实时监测。而我们的技术能够实现地下污染扩散的全过程描述，此外，由此技术发展出来的装备也已经应用到垃圾填埋场渗漏污染监测中去，这是我国第一个安装渗漏污染实时监测设备的大型填埋场（环保部直属项目），是智能、环保型填埋场必备装备。这就是我们的优势。</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6</a:t>
            </a:fld>
            <a:endParaRPr lang="zh-CN" altLang="en-US"/>
          </a:p>
        </p:txBody>
      </p:sp>
    </p:spTree>
    <p:extLst>
      <p:ext uri="{BB962C8B-B14F-4D97-AF65-F5344CB8AC3E}">
        <p14:creationId xmlns:p14="http://schemas.microsoft.com/office/powerpoint/2010/main" val="3459250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主要分为四个部门，在研发领域，我们有最专业的博士、硕士来组成。在我们不熟悉的领域，如信息技术领域，我们也聘请了最专业的人才来研发。这些是我们团队十年研究的部分科研成果、发明专利。此外，我们邀请了中国海洋大学的郭秀军教授作为技术顾问，他是我们国内这个领域最突出的专家，同时也是我的导师。在市场方面，我们邀请了骄鹏中国的董事长张晓培教授来给我们指导，他在产品市场领域耕耘了三十余年，也是我的老领导，很有经验。在法律层面我们也获得了李鹏程律师大力支持。</a:t>
            </a:r>
            <a:endParaRPr lang="en-US" altLang="zh-CN" dirty="0" smtClean="0"/>
          </a:p>
        </p:txBody>
      </p:sp>
      <p:sp>
        <p:nvSpPr>
          <p:cNvPr id="4" name="灯片编号占位符 3"/>
          <p:cNvSpPr>
            <a:spLocks noGrp="1"/>
          </p:cNvSpPr>
          <p:nvPr>
            <p:ph type="sldNum" sz="quarter" idx="10"/>
          </p:nvPr>
        </p:nvSpPr>
        <p:spPr/>
        <p:txBody>
          <a:bodyPr/>
          <a:lstStyle/>
          <a:p>
            <a:fld id="{E6FA1DFB-2D0B-410B-B477-E15DF6422940}" type="slidenum">
              <a:rPr lang="zh-CN" altLang="en-US" smtClean="0"/>
              <a:t>7</a:t>
            </a:fld>
            <a:endParaRPr lang="zh-CN" altLang="en-US"/>
          </a:p>
        </p:txBody>
      </p:sp>
    </p:spTree>
    <p:extLst>
      <p:ext uri="{BB962C8B-B14F-4D97-AF65-F5344CB8AC3E}">
        <p14:creationId xmlns:p14="http://schemas.microsoft.com/office/powerpoint/2010/main" val="1293309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从市场规模来讲，以填埋场为例</a:t>
            </a:r>
            <a:r>
              <a:rPr lang="en-US" altLang="zh-CN" dirty="0" smtClean="0"/>
              <a:t>——837</a:t>
            </a:r>
            <a:r>
              <a:rPr lang="zh-CN" altLang="en-US" dirty="0" smtClean="0"/>
              <a:t>，这张图是我们国家各地数十万座加油站储油库的分布，数量庞大，此外还有其他行业的地下污染源。接着我们从刺激因素入手来分析，当前我国内地下污染事故频发，促使大众更加关心自己生活周边的地下污染状况。</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8</a:t>
            </a:fld>
            <a:endParaRPr lang="zh-CN" altLang="en-US"/>
          </a:p>
        </p:txBody>
      </p:sp>
    </p:spTree>
    <p:extLst>
      <p:ext uri="{BB962C8B-B14F-4D97-AF65-F5344CB8AC3E}">
        <p14:creationId xmlns:p14="http://schemas.microsoft.com/office/powerpoint/2010/main" val="2221586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土十条，地下污染防治纲领性文件，对建设土壤污染监测网络做了总体的要求。监测网络建设方案，在如何建方面做了指导。大数据建设方案更是做了更加细致化的要求。此外，财政部还在如何运营扶持方面做了通知。这么看来，一条龙化的政策颁布将会出现大量市场。</a:t>
            </a:r>
            <a:endParaRPr lang="zh-CN" altLang="en-US" dirty="0"/>
          </a:p>
        </p:txBody>
      </p:sp>
      <p:sp>
        <p:nvSpPr>
          <p:cNvPr id="4" name="灯片编号占位符 3"/>
          <p:cNvSpPr>
            <a:spLocks noGrp="1"/>
          </p:cNvSpPr>
          <p:nvPr>
            <p:ph type="sldNum" sz="quarter" idx="10"/>
          </p:nvPr>
        </p:nvSpPr>
        <p:spPr/>
        <p:txBody>
          <a:bodyPr/>
          <a:lstStyle/>
          <a:p>
            <a:fld id="{E6FA1DFB-2D0B-410B-B477-E15DF6422940}" type="slidenum">
              <a:rPr lang="zh-CN" altLang="en-US" smtClean="0"/>
              <a:t>9</a:t>
            </a:fld>
            <a:endParaRPr lang="zh-CN" altLang="en-US"/>
          </a:p>
        </p:txBody>
      </p:sp>
    </p:spTree>
    <p:extLst>
      <p:ext uri="{BB962C8B-B14F-4D97-AF65-F5344CB8AC3E}">
        <p14:creationId xmlns:p14="http://schemas.microsoft.com/office/powerpoint/2010/main" val="35839681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2017/7/10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2017/7/10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2017/7/10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2017/7/10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4.pn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jpeg"/><Relationship Id="rId3" Type="http://schemas.openxmlformats.org/officeDocument/2006/relationships/tags" Target="../tags/tag3.xml"/><Relationship Id="rId7" Type="http://schemas.openxmlformats.org/officeDocument/2006/relationships/notesSlide" Target="../notesSlides/notesSlide7.xml"/><Relationship Id="rId12" Type="http://schemas.openxmlformats.org/officeDocument/2006/relationships/image" Target="../media/image2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xml"/><Relationship Id="rId11" Type="http://schemas.openxmlformats.org/officeDocument/2006/relationships/image" Target="../media/image22.png"/><Relationship Id="rId5" Type="http://schemas.openxmlformats.org/officeDocument/2006/relationships/tags" Target="../tags/tag5.xml"/><Relationship Id="rId10" Type="http://schemas.openxmlformats.org/officeDocument/2006/relationships/image" Target="../media/image21.png"/><Relationship Id="rId4" Type="http://schemas.openxmlformats.org/officeDocument/2006/relationships/tags" Target="../tags/tag4.xml"/><Relationship Id="rId9" Type="http://schemas.openxmlformats.org/officeDocument/2006/relationships/image" Target="../media/image4.png"/><Relationship Id="rId1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8.xml"/><Relationship Id="rId7" Type="http://schemas.openxmlformats.org/officeDocument/2006/relationships/image" Target="../media/image27.jp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6.emf"/><Relationship Id="rId5" Type="http://schemas.openxmlformats.org/officeDocument/2006/relationships/oleObject" Target="../embeddings/oleObject1.bin"/><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txBox="1">
            <a:spLocks noChangeArrowheads="1"/>
          </p:cNvSpPr>
          <p:nvPr/>
        </p:nvSpPr>
        <p:spPr bwMode="gray">
          <a:xfrm>
            <a:off x="3422777" y="4797152"/>
            <a:ext cx="3643312" cy="912543"/>
          </a:xfrm>
          <a:prstGeom prst="rect">
            <a:avLst/>
          </a:prstGeom>
          <a:noFill/>
          <a:ln w="9525">
            <a:noFill/>
            <a:miter lim="800000"/>
            <a:headEnd/>
            <a:tailEnd/>
          </a:ln>
        </p:spPr>
        <p:txBody>
          <a:bodyPr lIns="0" rIns="0"/>
          <a:lstStyle/>
          <a:p>
            <a:pPr marL="0" marR="0" lvl="0" indent="0" defTabSz="914400" eaLnBrk="1" fontAlgn="auto" latinLnBrk="0" hangingPunct="1">
              <a:lnSpc>
                <a:spcPct val="100000"/>
              </a:lnSpc>
              <a:spcBef>
                <a:spcPct val="60000"/>
              </a:spcBef>
              <a:spcAft>
                <a:spcPts val="0"/>
              </a:spcAft>
              <a:buClr>
                <a:srgbClr val="BBE0E3"/>
              </a:buClr>
              <a:buSzTx/>
              <a:buFontTx/>
              <a:buNone/>
              <a:tabLst/>
              <a:defRPr/>
            </a:pPr>
            <a:r>
              <a:rPr kumimoji="0" lang="zh-CN" altLang="en-US" sz="2800" b="1" i="0" strike="noStrike" kern="0" cap="none" spc="0" normalizeH="0" baseline="0" noProof="0" dirty="0" smtClean="0">
                <a:ln>
                  <a:noFill/>
                </a:ln>
                <a:solidFill>
                  <a:srgbClr val="002060"/>
                </a:solidFill>
                <a:uLnTx/>
                <a:uFillTx/>
                <a:latin typeface="微软雅黑" panose="020B0503020204020204" pitchFamily="34" charset="-122"/>
                <a:ea typeface="微软雅黑" panose="020B0503020204020204" pitchFamily="34" charset="-122"/>
              </a:rPr>
              <a:t>地球</a:t>
            </a:r>
            <a:r>
              <a:rPr kumimoji="0" lang="en-US" altLang="zh-CN" sz="2800" b="1" i="0" strike="noStrike" kern="0" cap="none" spc="0" normalizeH="0" baseline="0" noProof="0" dirty="0" smtClean="0">
                <a:ln>
                  <a:noFill/>
                </a:ln>
                <a:solidFill>
                  <a:srgbClr val="002060"/>
                </a:solidFill>
                <a:uLnTx/>
                <a:uFillTx/>
                <a:latin typeface="微软雅黑" panose="020B0503020204020204" pitchFamily="34" charset="-122"/>
                <a:ea typeface="微软雅黑" panose="020B0503020204020204" pitchFamily="34" charset="-122"/>
              </a:rPr>
              <a:t>CT</a:t>
            </a:r>
            <a:r>
              <a:rPr kumimoji="0" lang="zh-CN" altLang="en-US" sz="2800" b="1" i="0" strike="noStrike" kern="0" cap="none" spc="0" normalizeH="0" baseline="0" noProof="0" dirty="0" smtClean="0">
                <a:ln>
                  <a:noFill/>
                </a:ln>
                <a:solidFill>
                  <a:srgbClr val="002060"/>
                </a:solidFill>
                <a:uLnTx/>
                <a:uFillTx/>
                <a:latin typeface="微软雅黑" panose="020B0503020204020204" pitchFamily="34" charset="-122"/>
                <a:ea typeface="微软雅黑" panose="020B0503020204020204" pitchFamily="34" charset="-122"/>
              </a:rPr>
              <a:t>专家</a:t>
            </a:r>
          </a:p>
          <a:p>
            <a:pPr marL="0" marR="0" lvl="0" indent="0" defTabSz="914400" eaLnBrk="1" fontAlgn="auto" latinLnBrk="0" hangingPunct="1">
              <a:lnSpc>
                <a:spcPct val="100000"/>
              </a:lnSpc>
              <a:spcBef>
                <a:spcPct val="60000"/>
              </a:spcBef>
              <a:spcAft>
                <a:spcPts val="0"/>
              </a:spcAft>
              <a:buClr>
                <a:srgbClr val="BBE0E3"/>
              </a:buClr>
              <a:buSzTx/>
              <a:buFontTx/>
              <a:buNone/>
              <a:tabLst/>
              <a:defRPr/>
            </a:pPr>
            <a:r>
              <a:rPr kumimoji="0" lang="zh-CN" altLang="en-US" sz="2800" b="1" i="0" strike="noStrike" kern="0" cap="none" spc="0" normalizeH="0" baseline="0" noProof="0" dirty="0" smtClean="0">
                <a:ln>
                  <a:noFill/>
                </a:ln>
                <a:solidFill>
                  <a:srgbClr val="002060"/>
                </a:solidFill>
                <a:uLnTx/>
                <a:uFillTx/>
                <a:latin typeface="微软雅黑" panose="020B0503020204020204" pitchFamily="34" charset="-122"/>
                <a:ea typeface="微软雅黑" panose="020B0503020204020204" pitchFamily="34" charset="-122"/>
              </a:rPr>
              <a:t>  </a:t>
            </a:r>
            <a:r>
              <a:rPr kumimoji="0" lang="zh-CN" altLang="en-US" sz="2800" b="1" i="0" strike="noStrike" kern="0" cap="none" spc="0" normalizeH="0" noProof="0" dirty="0" smtClean="0">
                <a:ln>
                  <a:noFill/>
                </a:ln>
                <a:solidFill>
                  <a:srgbClr val="002060"/>
                </a:solidFill>
                <a:uLnTx/>
                <a:uFillTx/>
                <a:latin typeface="微软雅黑" panose="020B0503020204020204" pitchFamily="34" charset="-122"/>
                <a:ea typeface="微软雅黑" panose="020B0503020204020204" pitchFamily="34" charset="-122"/>
              </a:rPr>
              <a:t> </a:t>
            </a:r>
            <a:endParaRPr kumimoji="0" lang="en-US" altLang="zh-CN" sz="2800" b="1" i="0" strike="noStrike" kern="0" cap="none" spc="0" normalizeH="0" baseline="0" noProof="0" dirty="0">
              <a:ln>
                <a:noFill/>
              </a:ln>
              <a:solidFill>
                <a:srgbClr val="002060"/>
              </a:solidFill>
              <a:uLnTx/>
              <a:uFillTx/>
              <a:latin typeface="微软雅黑" panose="020B0503020204020204" pitchFamily="34" charset="-122"/>
              <a:ea typeface="微软雅黑" panose="020B0503020204020204" pitchFamily="34" charset="-122"/>
            </a:endParaRPr>
          </a:p>
        </p:txBody>
      </p:sp>
      <p:grpSp>
        <p:nvGrpSpPr>
          <p:cNvPr id="47" name="组合 46"/>
          <p:cNvGrpSpPr/>
          <p:nvPr/>
        </p:nvGrpSpPr>
        <p:grpSpPr>
          <a:xfrm>
            <a:off x="0" y="1700808"/>
            <a:ext cx="9144000" cy="2520280"/>
            <a:chOff x="78176" y="1844824"/>
            <a:chExt cx="8886312" cy="2413707"/>
          </a:xfrm>
        </p:grpSpPr>
        <p:cxnSp>
          <p:nvCxnSpPr>
            <p:cNvPr id="9" name="直接连接符 8"/>
            <p:cNvCxnSpPr/>
            <p:nvPr/>
          </p:nvCxnSpPr>
          <p:spPr>
            <a:xfrm>
              <a:off x="219551" y="4258531"/>
              <a:ext cx="8640462" cy="0"/>
            </a:xfrm>
            <a:prstGeom prst="line">
              <a:avLst/>
            </a:prstGeom>
            <a:ln w="190500" cap="sq" cmpd="thickThin">
              <a:solidFill>
                <a:schemeClr val="bg1"/>
              </a:solidFill>
              <a:prstDash val="solid"/>
              <a:bevel/>
              <a:headEnd w="sm"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2" name="直接连接符 21"/>
            <p:cNvCxnSpPr/>
            <p:nvPr/>
          </p:nvCxnSpPr>
          <p:spPr>
            <a:xfrm>
              <a:off x="78176" y="1844824"/>
              <a:ext cx="8886312" cy="0"/>
            </a:xfrm>
            <a:prstGeom prst="line">
              <a:avLst/>
            </a:prstGeom>
            <a:ln w="190500" cap="flat" cmpd="thinThick">
              <a:solidFill>
                <a:schemeClr val="bg1"/>
              </a:solidFill>
              <a:prstDash val="solid"/>
              <a:round/>
              <a:headEnd w="sm" len="med"/>
            </a:ln>
            <a:effectLst>
              <a:outerShdw blurRad="50800" dist="38100" dir="1434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10291" r="14119" b="31086"/>
          <a:stretch/>
        </p:blipFill>
        <p:spPr>
          <a:xfrm>
            <a:off x="145475" y="333457"/>
            <a:ext cx="643480" cy="582765"/>
          </a:xfrm>
          <a:prstGeom prst="ellipse">
            <a:avLst/>
          </a:prstGeom>
          <a:effectLst>
            <a:glow>
              <a:schemeClr val="tx1">
                <a:alpha val="19000"/>
              </a:schemeClr>
            </a:glow>
            <a:reflection stA="24000" endPos="65000" dist="50800" dir="5400000" sy="-100000" algn="bl" rotWithShape="0"/>
          </a:effectLst>
        </p:spPr>
      </p:pic>
      <p:sp>
        <p:nvSpPr>
          <p:cNvPr id="5" name="矩形 1"/>
          <p:cNvSpPr>
            <a:spLocks noChangeArrowheads="1"/>
          </p:cNvSpPr>
          <p:nvPr/>
        </p:nvSpPr>
        <p:spPr bwMode="auto">
          <a:xfrm>
            <a:off x="717275" y="287188"/>
            <a:ext cx="2236511" cy="619077"/>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p3d extrusionH="57150">
              <a:bevelT w="38100" h="38100"/>
            </a:sp3d>
          </a:bodyPr>
          <a:lstStyle/>
          <a:p>
            <a:pPr algn="ctr" eaLnBrk="1" hangingPunct="1"/>
            <a:r>
              <a:rPr lang="zh-CN" altLang="en-US" sz="4000" dirty="0">
                <a:solidFill>
                  <a:schemeClr val="accent3">
                    <a:lumMod val="75000"/>
                  </a:schemeClr>
                </a:solidFill>
                <a:effectLst>
                  <a:outerShdw blurRad="25400" dist="38100" dir="6300000" algn="t" rotWithShape="0">
                    <a:schemeClr val="tx1"/>
                  </a:outerShdw>
                  <a:reflection blurRad="76200" stA="83000" dir="5400000" sy="-100000" algn="bl" rotWithShape="0"/>
                </a:effectLst>
                <a:latin typeface="华文琥珀" pitchFamily="2" charset="-122"/>
                <a:ea typeface="华文琥珀" pitchFamily="2" charset="-122"/>
              </a:rPr>
              <a:t>奋翼环保</a:t>
            </a: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28483" b="26649"/>
          <a:stretch/>
        </p:blipFill>
        <p:spPr>
          <a:xfrm>
            <a:off x="0" y="1707664"/>
            <a:ext cx="9144000" cy="2513424"/>
          </a:xfrm>
          <a:prstGeom prst="rect">
            <a:avLst/>
          </a:prstGeom>
        </p:spPr>
      </p:pic>
      <p:sp>
        <p:nvSpPr>
          <p:cNvPr id="3" name="Rectangle 10"/>
          <p:cNvSpPr>
            <a:spLocks noChangeArrowheads="1"/>
          </p:cNvSpPr>
          <p:nvPr/>
        </p:nvSpPr>
        <p:spPr bwMode="black">
          <a:xfrm>
            <a:off x="971600" y="1722699"/>
            <a:ext cx="6808787" cy="1473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4800" b="1" u="none" strike="noStrike" kern="0" cap="none" spc="0" normalizeH="0" baseline="0" noProof="0" dirty="0" smtClean="0">
                <a:ln>
                  <a:noFill/>
                </a:ln>
                <a:solidFill>
                  <a:srgbClr val="FFFFFF"/>
                </a:solidFill>
                <a:effectLst>
                  <a:outerShdw blurRad="88900" dist="152400" dir="9000000" algn="tl">
                    <a:srgbClr val="000000"/>
                  </a:outerShdw>
                </a:effectLst>
                <a:uLnTx/>
                <a:uFillTx/>
                <a:latin typeface="微软雅黑" pitchFamily="34" charset="-122"/>
                <a:ea typeface="微软雅黑" pitchFamily="34" charset="-122"/>
              </a:rPr>
              <a:t>地下污染在线监测平台</a:t>
            </a:r>
          </a:p>
        </p:txBody>
      </p:sp>
      <p:sp>
        <p:nvSpPr>
          <p:cNvPr id="6" name="矩形 5"/>
          <p:cNvSpPr/>
          <p:nvPr/>
        </p:nvSpPr>
        <p:spPr>
          <a:xfrm>
            <a:off x="2089993" y="5501340"/>
            <a:ext cx="4572000" cy="1212640"/>
          </a:xfrm>
          <a:prstGeom prst="rect">
            <a:avLst/>
          </a:prstGeom>
        </p:spPr>
        <p:txBody>
          <a:bodyPr>
            <a:spAutoFit/>
          </a:bodyPr>
          <a:lstStyle/>
          <a:p>
            <a:pPr lvl="0" algn="ctr">
              <a:spcBef>
                <a:spcPct val="60000"/>
              </a:spcBef>
              <a:buClr>
                <a:srgbClr val="BBE0E3"/>
              </a:buClr>
              <a:defRPr/>
            </a:pPr>
            <a:r>
              <a:rPr lang="zh-CN" altLang="en-US" sz="2800" b="1" kern="0" dirty="0">
                <a:solidFill>
                  <a:srgbClr val="002060"/>
                </a:solidFill>
                <a:latin typeface="微软雅黑" panose="020B0503020204020204" pitchFamily="34" charset="-122"/>
                <a:ea typeface="微软雅黑" panose="020B0503020204020204" pitchFamily="34" charset="-122"/>
              </a:rPr>
              <a:t>邵帅 </a:t>
            </a:r>
            <a:r>
              <a:rPr lang="zh-CN" altLang="en-US" sz="2800" b="1" kern="0" dirty="0" smtClean="0">
                <a:solidFill>
                  <a:srgbClr val="002060"/>
                </a:solidFill>
                <a:latin typeface="微软雅黑" panose="020B0503020204020204" pitchFamily="34" charset="-122"/>
                <a:ea typeface="微软雅黑" panose="020B0503020204020204" pitchFamily="34" charset="-122"/>
              </a:rPr>
              <a:t>博士</a:t>
            </a:r>
            <a:endParaRPr lang="en-US" altLang="zh-CN" sz="2800" b="1" kern="0" dirty="0" smtClean="0">
              <a:solidFill>
                <a:srgbClr val="002060"/>
              </a:solidFill>
              <a:latin typeface="微软雅黑" panose="020B0503020204020204" pitchFamily="34" charset="-122"/>
              <a:ea typeface="微软雅黑" panose="020B0503020204020204" pitchFamily="34" charset="-122"/>
            </a:endParaRPr>
          </a:p>
          <a:p>
            <a:pPr lvl="0" algn="ctr">
              <a:spcBef>
                <a:spcPct val="60000"/>
              </a:spcBef>
              <a:buClr>
                <a:srgbClr val="BBE0E3"/>
              </a:buClr>
              <a:defRPr/>
            </a:pPr>
            <a:r>
              <a:rPr lang="zh-CN" altLang="en-US" sz="2800" b="1" kern="0" dirty="0">
                <a:solidFill>
                  <a:srgbClr val="002060"/>
                </a:solidFill>
                <a:latin typeface="微软雅黑" panose="020B0503020204020204" pitchFamily="34" charset="-122"/>
                <a:ea typeface="微软雅黑" panose="020B0503020204020204" pitchFamily="34" charset="-122"/>
              </a:rPr>
              <a:t>中国海洋大学</a:t>
            </a:r>
            <a:endParaRPr lang="en-US" altLang="zh-CN" sz="2800" b="1" kern="0" dirty="0">
              <a:solidFill>
                <a:srgbClr val="002060"/>
              </a:solidFill>
              <a:latin typeface="微软雅黑" panose="020B0503020204020204" pitchFamily="34" charset="-122"/>
              <a:ea typeface="微软雅黑" panose="020B0503020204020204" pitchFamily="34" charset="-122"/>
            </a:endParaRPr>
          </a:p>
        </p:txBody>
      </p:sp>
      <p:sp>
        <p:nvSpPr>
          <p:cNvPr id="7" name="矩形 6"/>
          <p:cNvSpPr/>
          <p:nvPr/>
        </p:nvSpPr>
        <p:spPr>
          <a:xfrm>
            <a:off x="7308304" y="6344648"/>
            <a:ext cx="1359668" cy="369332"/>
          </a:xfrm>
          <a:prstGeom prst="rect">
            <a:avLst/>
          </a:prstGeom>
        </p:spPr>
        <p:txBody>
          <a:bodyPr wrap="none">
            <a:spAutoFit/>
          </a:bodyPr>
          <a:lstStyle/>
          <a:p>
            <a:pPr lvl="0">
              <a:spcBef>
                <a:spcPct val="60000"/>
              </a:spcBef>
              <a:buClr>
                <a:srgbClr val="BBE0E3"/>
              </a:buClr>
              <a:defRPr/>
            </a:pPr>
            <a:r>
              <a:rPr lang="en-US" altLang="zh-CN" b="1" kern="0" dirty="0" smtClean="0">
                <a:solidFill>
                  <a:srgbClr val="002060"/>
                </a:solidFill>
                <a:latin typeface="微软雅黑" panose="020B0503020204020204" pitchFamily="34" charset="-122"/>
                <a:ea typeface="微软雅黑" panose="020B0503020204020204" pitchFamily="34" charset="-122"/>
              </a:rPr>
              <a:t>2017</a:t>
            </a:r>
            <a:r>
              <a:rPr lang="zh-CN" altLang="en-US" b="1" kern="0" dirty="0" smtClean="0">
                <a:solidFill>
                  <a:srgbClr val="002060"/>
                </a:solidFill>
                <a:latin typeface="微软雅黑" panose="020B0503020204020204" pitchFamily="34" charset="-122"/>
                <a:ea typeface="微软雅黑" panose="020B0503020204020204" pitchFamily="34" charset="-122"/>
              </a:rPr>
              <a:t>年</a:t>
            </a:r>
            <a:r>
              <a:rPr lang="en-US" altLang="zh-CN" b="1" kern="0" dirty="0" smtClean="0">
                <a:solidFill>
                  <a:srgbClr val="002060"/>
                </a:solidFill>
                <a:latin typeface="微软雅黑" panose="020B0503020204020204" pitchFamily="34" charset="-122"/>
                <a:ea typeface="微软雅黑" panose="020B0503020204020204" pitchFamily="34" charset="-122"/>
              </a:rPr>
              <a:t>7</a:t>
            </a:r>
            <a:r>
              <a:rPr lang="zh-CN" altLang="en-US" b="1" kern="0" dirty="0" smtClean="0">
                <a:solidFill>
                  <a:srgbClr val="002060"/>
                </a:solidFill>
                <a:latin typeface="微软雅黑" panose="020B0503020204020204" pitchFamily="34" charset="-122"/>
                <a:ea typeface="微软雅黑" panose="020B0503020204020204" pitchFamily="34" charset="-122"/>
              </a:rPr>
              <a:t>月</a:t>
            </a:r>
            <a:endParaRPr lang="en-US" altLang="zh-CN" b="1" kern="0" dirty="0">
              <a:solidFill>
                <a:srgbClr val="002060"/>
              </a:solidFill>
              <a:latin typeface="微软雅黑" panose="020B0503020204020204" pitchFamily="34" charset="-122"/>
              <a:ea typeface="微软雅黑" panose="020B0503020204020204" pitchFamily="34" charset="-122"/>
            </a:endParaRPr>
          </a:p>
        </p:txBody>
      </p:sp>
      <p:sp>
        <p:nvSpPr>
          <p:cNvPr id="8" name="矩形 7"/>
          <p:cNvSpPr/>
          <p:nvPr/>
        </p:nvSpPr>
        <p:spPr>
          <a:xfrm>
            <a:off x="4932040" y="849850"/>
            <a:ext cx="3890809" cy="646331"/>
          </a:xfrm>
          <a:prstGeom prst="rect">
            <a:avLst/>
          </a:prstGeom>
          <a:noFill/>
        </p:spPr>
        <p:txBody>
          <a:bodyPr wrap="none" lIns="91440" tIns="45720" rIns="91440" bIns="45720">
            <a:spAutoFit/>
          </a:bodyPr>
          <a:lstStyle/>
          <a:p>
            <a:pPr algn="ctr"/>
            <a:r>
              <a:rPr lang="en-US" altLang="zh-CN" sz="3600" b="1" i="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楷体" panose="02010609060101010101" pitchFamily="49" charset="-122"/>
                <a:ea typeface="楷体" panose="02010609060101010101" pitchFamily="49" charset="-122"/>
              </a:rPr>
              <a:t>——</a:t>
            </a:r>
            <a:r>
              <a:rPr lang="zh-CN" altLang="en-US" sz="3600" b="1" i="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楷体" panose="02010609060101010101" pitchFamily="49" charset="-122"/>
                <a:ea typeface="楷体" panose="02010609060101010101" pitchFamily="49" charset="-122"/>
              </a:rPr>
              <a:t>将奋翼兮高飞</a:t>
            </a:r>
            <a:endParaRPr lang="zh-CN" altLang="en-US" sz="3600" b="1" i="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5862447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9"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6</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商业模式</a:t>
            </a:r>
            <a:endPar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reflection stA="79000" endPos="65000" dist="50800" dir="5400000" sy="-100000" algn="bl" rotWithShape="0"/>
            <a:softEdge rad="31750"/>
          </a:effectLst>
        </p:spPr>
      </p:pic>
      <p:cxnSp>
        <p:nvCxnSpPr>
          <p:cNvPr id="70" name="直接连接符 69"/>
          <p:cNvCxnSpPr/>
          <p:nvPr/>
        </p:nvCxnSpPr>
        <p:spPr>
          <a:xfrm>
            <a:off x="95846" y="6268185"/>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11" name="圆角矩形 10"/>
          <p:cNvSpPr/>
          <p:nvPr/>
        </p:nvSpPr>
        <p:spPr>
          <a:xfrm>
            <a:off x="5569719" y="1272607"/>
            <a:ext cx="3497262" cy="17637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3" name="Group 94"/>
          <p:cNvGrpSpPr>
            <a:grpSpLocks/>
          </p:cNvGrpSpPr>
          <p:nvPr/>
        </p:nvGrpSpPr>
        <p:grpSpPr bwMode="auto">
          <a:xfrm>
            <a:off x="3345294" y="1327217"/>
            <a:ext cx="1744663" cy="693737"/>
            <a:chOff x="3657600" y="1979613"/>
            <a:chExt cx="1885950" cy="1222579"/>
          </a:xfrm>
        </p:grpSpPr>
        <p:sp>
          <p:nvSpPr>
            <p:cNvPr id="14" name="AutoShape 9"/>
            <p:cNvSpPr>
              <a:spLocks noChangeArrowheads="1"/>
            </p:cNvSpPr>
            <p:nvPr/>
          </p:nvSpPr>
          <p:spPr bwMode="auto">
            <a:xfrm>
              <a:off x="3772577" y="2111102"/>
              <a:ext cx="1770973" cy="1091090"/>
            </a:xfrm>
            <a:prstGeom prst="roundRect">
              <a:avLst>
                <a:gd name="adj" fmla="val 16667"/>
              </a:avLst>
            </a:prstGeom>
            <a:solidFill>
              <a:schemeClr val="bg2"/>
            </a:solidFill>
            <a:ln w="28575">
              <a:solidFill>
                <a:srgbClr val="465F6A"/>
              </a:solidFill>
              <a:round/>
              <a:headEnd/>
              <a:tailEnd/>
            </a:ln>
            <a:effectLst>
              <a:outerShdw blurRad="63500" dist="38100" dir="2700000" algn="tl" rotWithShape="0">
                <a:srgbClr val="000000">
                  <a:alpha val="39999"/>
                </a:srgbClr>
              </a:outerShdw>
            </a:effectLst>
          </p:spPr>
          <p:txBody>
            <a:bodyPr anchor="ctr"/>
            <a:lstStyle/>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CLIENT</a:t>
              </a:r>
            </a:p>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SEGMENTS</a:t>
              </a:r>
            </a:p>
          </p:txBody>
        </p:sp>
        <p:sp>
          <p:nvSpPr>
            <p:cNvPr id="18" name="AutoShape 9"/>
            <p:cNvSpPr>
              <a:spLocks noChangeArrowheads="1"/>
            </p:cNvSpPr>
            <p:nvPr/>
          </p:nvSpPr>
          <p:spPr bwMode="auto">
            <a:xfrm>
              <a:off x="3714231" y="2043958"/>
              <a:ext cx="1772689" cy="1091090"/>
            </a:xfrm>
            <a:prstGeom prst="roundRect">
              <a:avLst>
                <a:gd name="adj" fmla="val 16667"/>
              </a:avLst>
            </a:prstGeom>
            <a:solidFill>
              <a:schemeClr val="bg2"/>
            </a:solidFill>
            <a:ln w="28575">
              <a:solidFill>
                <a:srgbClr val="465F6A"/>
              </a:solidFill>
              <a:round/>
              <a:headEnd/>
              <a:tailEnd/>
            </a:ln>
            <a:effectLst>
              <a:outerShdw blurRad="63500" dist="38100" dir="2700000" algn="tl" rotWithShape="0">
                <a:srgbClr val="000000">
                  <a:alpha val="39999"/>
                </a:srgbClr>
              </a:outerShdw>
            </a:effectLst>
          </p:spPr>
          <p:txBody>
            <a:bodyPr anchor="ctr"/>
            <a:lstStyle/>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CLIENT</a:t>
              </a:r>
            </a:p>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SEGMENTS</a:t>
              </a:r>
            </a:p>
          </p:txBody>
        </p:sp>
        <p:sp>
          <p:nvSpPr>
            <p:cNvPr id="19" name="AutoShape 6"/>
            <p:cNvSpPr>
              <a:spLocks noChangeArrowheads="1"/>
            </p:cNvSpPr>
            <p:nvPr/>
          </p:nvSpPr>
          <p:spPr bwMode="auto">
            <a:xfrm>
              <a:off x="3657600" y="1979613"/>
              <a:ext cx="1770973" cy="1091090"/>
            </a:xfrm>
            <a:prstGeom prst="roundRect">
              <a:avLst>
                <a:gd name="adj" fmla="val 16667"/>
              </a:avLst>
            </a:prstGeom>
            <a:solidFill>
              <a:schemeClr val="bg1"/>
            </a:solidFill>
            <a:ln w="28575">
              <a:solidFill>
                <a:srgbClr val="465F6A"/>
              </a:solidFill>
              <a:round/>
              <a:headEnd/>
              <a:tailEnd/>
            </a:ln>
            <a:effectLst>
              <a:outerShdw blurRad="63500" dist="38100" dir="2700000" algn="tl" rotWithShape="0">
                <a:srgbClr val="000000">
                  <a:alpha val="39999"/>
                </a:srgbClr>
              </a:outerShdw>
            </a:effectLst>
          </p:spPr>
          <p:txBody>
            <a:bodyPr anchor="ctr"/>
            <a:lstStyle/>
            <a:p>
              <a:pPr algn="ctr" eaLnBrk="1" fontAlgn="auto" hangingPunct="1">
                <a:spcBef>
                  <a:spcPts val="0"/>
                </a:spcBef>
                <a:spcAft>
                  <a:spcPts val="0"/>
                </a:spcAft>
                <a:defRPr/>
              </a:pPr>
              <a:r>
                <a:rPr lang="zh-CN" altLang="en-US" sz="2000" b="1" dirty="0">
                  <a:solidFill>
                    <a:srgbClr val="002060"/>
                  </a:solidFill>
                  <a:latin typeface="微软雅黑" panose="020B0503020204020204" pitchFamily="34" charset="-122"/>
                  <a:ea typeface="微软雅黑" panose="020B0503020204020204" pitchFamily="34" charset="-122"/>
                </a:rPr>
                <a:t>监测点建设</a:t>
              </a:r>
              <a:endParaRPr lang="en-US" sz="2000" b="1" dirty="0">
                <a:solidFill>
                  <a:srgbClr val="002060"/>
                </a:solidFill>
                <a:latin typeface="微软雅黑" panose="020B0503020204020204" pitchFamily="34" charset="-122"/>
                <a:ea typeface="微软雅黑" panose="020B0503020204020204" pitchFamily="34" charset="-122"/>
              </a:endParaRPr>
            </a:p>
          </p:txBody>
        </p:sp>
      </p:grpSp>
      <p:grpSp>
        <p:nvGrpSpPr>
          <p:cNvPr id="20" name="Group 94"/>
          <p:cNvGrpSpPr>
            <a:grpSpLocks/>
          </p:cNvGrpSpPr>
          <p:nvPr/>
        </p:nvGrpSpPr>
        <p:grpSpPr bwMode="auto">
          <a:xfrm>
            <a:off x="3340532" y="2819467"/>
            <a:ext cx="1744662" cy="693737"/>
            <a:chOff x="3657600" y="1979613"/>
            <a:chExt cx="1885950" cy="1222579"/>
          </a:xfrm>
        </p:grpSpPr>
        <p:sp>
          <p:nvSpPr>
            <p:cNvPr id="22" name="AutoShape 9"/>
            <p:cNvSpPr>
              <a:spLocks noChangeArrowheads="1"/>
            </p:cNvSpPr>
            <p:nvPr/>
          </p:nvSpPr>
          <p:spPr bwMode="auto">
            <a:xfrm>
              <a:off x="3772576" y="2111102"/>
              <a:ext cx="1770974" cy="1091090"/>
            </a:xfrm>
            <a:prstGeom prst="roundRect">
              <a:avLst>
                <a:gd name="adj" fmla="val 16667"/>
              </a:avLst>
            </a:prstGeom>
            <a:solidFill>
              <a:schemeClr val="bg2"/>
            </a:solidFill>
            <a:ln w="28575">
              <a:solidFill>
                <a:srgbClr val="465F6A"/>
              </a:solidFill>
              <a:round/>
              <a:headEnd/>
              <a:tailEnd/>
            </a:ln>
            <a:effectLst>
              <a:outerShdw blurRad="63500" dist="38100" dir="2700000" algn="tl" rotWithShape="0">
                <a:srgbClr val="000000">
                  <a:alpha val="39999"/>
                </a:srgbClr>
              </a:outerShdw>
            </a:effectLst>
          </p:spPr>
          <p:txBody>
            <a:bodyPr anchor="ctr"/>
            <a:lstStyle/>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CLIENT</a:t>
              </a:r>
            </a:p>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SEGMENTS</a:t>
              </a:r>
            </a:p>
          </p:txBody>
        </p:sp>
        <p:sp>
          <p:nvSpPr>
            <p:cNvPr id="23" name="AutoShape 9"/>
            <p:cNvSpPr>
              <a:spLocks noChangeArrowheads="1"/>
            </p:cNvSpPr>
            <p:nvPr/>
          </p:nvSpPr>
          <p:spPr bwMode="auto">
            <a:xfrm>
              <a:off x="3714229" y="2043958"/>
              <a:ext cx="1772691" cy="1091090"/>
            </a:xfrm>
            <a:prstGeom prst="roundRect">
              <a:avLst>
                <a:gd name="adj" fmla="val 16667"/>
              </a:avLst>
            </a:prstGeom>
            <a:solidFill>
              <a:schemeClr val="bg2"/>
            </a:solidFill>
            <a:ln w="28575">
              <a:solidFill>
                <a:srgbClr val="465F6A"/>
              </a:solidFill>
              <a:round/>
              <a:headEnd/>
              <a:tailEnd/>
            </a:ln>
            <a:effectLst>
              <a:outerShdw blurRad="63500" dist="38100" dir="2700000" algn="tl" rotWithShape="0">
                <a:srgbClr val="000000">
                  <a:alpha val="39999"/>
                </a:srgbClr>
              </a:outerShdw>
            </a:effectLst>
          </p:spPr>
          <p:txBody>
            <a:bodyPr anchor="ctr"/>
            <a:lstStyle/>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CLIENT</a:t>
              </a:r>
            </a:p>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SEGMENTS</a:t>
              </a:r>
            </a:p>
          </p:txBody>
        </p:sp>
        <p:sp>
          <p:nvSpPr>
            <p:cNvPr id="24" name="AutoShape 6"/>
            <p:cNvSpPr>
              <a:spLocks noChangeArrowheads="1"/>
            </p:cNvSpPr>
            <p:nvPr/>
          </p:nvSpPr>
          <p:spPr bwMode="auto">
            <a:xfrm>
              <a:off x="3657600" y="1979613"/>
              <a:ext cx="1770974" cy="1091090"/>
            </a:xfrm>
            <a:prstGeom prst="roundRect">
              <a:avLst>
                <a:gd name="adj" fmla="val 16667"/>
              </a:avLst>
            </a:prstGeom>
            <a:solidFill>
              <a:schemeClr val="bg1"/>
            </a:solidFill>
            <a:ln w="28575">
              <a:solidFill>
                <a:srgbClr val="465F6A"/>
              </a:solidFill>
              <a:round/>
              <a:headEnd/>
              <a:tailEnd/>
            </a:ln>
            <a:effectLst>
              <a:outerShdw blurRad="63500" dist="38100" dir="2700000" algn="tl" rotWithShape="0">
                <a:srgbClr val="000000">
                  <a:alpha val="39999"/>
                </a:srgbClr>
              </a:outerShdw>
            </a:effectLst>
          </p:spPr>
          <p:txBody>
            <a:bodyPr anchor="ctr"/>
            <a:lstStyle/>
            <a:p>
              <a:pPr algn="ctr" eaLnBrk="1" fontAlgn="auto" hangingPunct="1">
                <a:spcBef>
                  <a:spcPts val="0"/>
                </a:spcBef>
                <a:spcAft>
                  <a:spcPts val="0"/>
                </a:spcAft>
                <a:defRPr/>
              </a:pPr>
              <a:r>
                <a:rPr lang="zh-CN" altLang="en-US" sz="2000" b="1" dirty="0">
                  <a:solidFill>
                    <a:srgbClr val="002060"/>
                  </a:solidFill>
                  <a:latin typeface="微软雅黑" panose="020B0503020204020204" pitchFamily="34" charset="-122"/>
                  <a:ea typeface="微软雅黑" panose="020B0503020204020204" pitchFamily="34" charset="-122"/>
                </a:rPr>
                <a:t>大数据管理</a:t>
              </a:r>
              <a:endParaRPr lang="en-US" sz="2000" b="1" dirty="0">
                <a:solidFill>
                  <a:srgbClr val="002060"/>
                </a:solidFill>
                <a:latin typeface="微软雅黑" panose="020B0503020204020204" pitchFamily="34" charset="-122"/>
                <a:ea typeface="微软雅黑" panose="020B0503020204020204" pitchFamily="34" charset="-122"/>
              </a:endParaRPr>
            </a:p>
          </p:txBody>
        </p:sp>
      </p:grpSp>
      <p:grpSp>
        <p:nvGrpSpPr>
          <p:cNvPr id="25" name="Group 94"/>
          <p:cNvGrpSpPr>
            <a:grpSpLocks/>
          </p:cNvGrpSpPr>
          <p:nvPr/>
        </p:nvGrpSpPr>
        <p:grpSpPr bwMode="auto">
          <a:xfrm>
            <a:off x="3340532" y="4349817"/>
            <a:ext cx="1744662" cy="693737"/>
            <a:chOff x="3657600" y="1979613"/>
            <a:chExt cx="1885950" cy="1222579"/>
          </a:xfrm>
        </p:grpSpPr>
        <p:sp>
          <p:nvSpPr>
            <p:cNvPr id="26" name="AutoShape 9"/>
            <p:cNvSpPr>
              <a:spLocks noChangeArrowheads="1"/>
            </p:cNvSpPr>
            <p:nvPr/>
          </p:nvSpPr>
          <p:spPr bwMode="auto">
            <a:xfrm>
              <a:off x="3772576" y="2111102"/>
              <a:ext cx="1770974" cy="1091090"/>
            </a:xfrm>
            <a:prstGeom prst="roundRect">
              <a:avLst>
                <a:gd name="adj" fmla="val 16667"/>
              </a:avLst>
            </a:prstGeom>
            <a:solidFill>
              <a:schemeClr val="bg2"/>
            </a:solidFill>
            <a:ln w="28575">
              <a:solidFill>
                <a:srgbClr val="465F6A"/>
              </a:solidFill>
              <a:round/>
              <a:headEnd/>
              <a:tailEnd/>
            </a:ln>
            <a:effectLst>
              <a:outerShdw blurRad="63500" dist="38100" dir="2700000" algn="tl" rotWithShape="0">
                <a:srgbClr val="000000">
                  <a:alpha val="39999"/>
                </a:srgbClr>
              </a:outerShdw>
            </a:effectLst>
          </p:spPr>
          <p:txBody>
            <a:bodyPr anchor="ctr"/>
            <a:lstStyle/>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CLIENT</a:t>
              </a:r>
            </a:p>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SEGMENTS</a:t>
              </a:r>
            </a:p>
          </p:txBody>
        </p:sp>
        <p:sp>
          <p:nvSpPr>
            <p:cNvPr id="27" name="AutoShape 9"/>
            <p:cNvSpPr>
              <a:spLocks noChangeArrowheads="1"/>
            </p:cNvSpPr>
            <p:nvPr/>
          </p:nvSpPr>
          <p:spPr bwMode="auto">
            <a:xfrm>
              <a:off x="3714229" y="2043958"/>
              <a:ext cx="1772691" cy="1091090"/>
            </a:xfrm>
            <a:prstGeom prst="roundRect">
              <a:avLst>
                <a:gd name="adj" fmla="val 16667"/>
              </a:avLst>
            </a:prstGeom>
            <a:solidFill>
              <a:schemeClr val="bg2"/>
            </a:solidFill>
            <a:ln w="28575">
              <a:solidFill>
                <a:srgbClr val="465F6A"/>
              </a:solidFill>
              <a:round/>
              <a:headEnd/>
              <a:tailEnd/>
            </a:ln>
            <a:effectLst>
              <a:outerShdw blurRad="63500" dist="38100" dir="2700000" algn="tl" rotWithShape="0">
                <a:srgbClr val="000000">
                  <a:alpha val="39999"/>
                </a:srgbClr>
              </a:outerShdw>
            </a:effectLst>
          </p:spPr>
          <p:txBody>
            <a:bodyPr anchor="ctr"/>
            <a:lstStyle/>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CLIENT</a:t>
              </a:r>
            </a:p>
            <a:p>
              <a:pPr algn="ctr" eaLnBrk="1" fontAlgn="auto" hangingPunct="1">
                <a:spcBef>
                  <a:spcPts val="0"/>
                </a:spcBef>
                <a:spcAft>
                  <a:spcPts val="0"/>
                </a:spcAft>
                <a:defRPr/>
              </a:pPr>
              <a:r>
                <a:rPr lang="en-US" sz="2000" b="1">
                  <a:solidFill>
                    <a:schemeClr val="bg2"/>
                  </a:solidFill>
                  <a:latin typeface="幼圆" pitchFamily="49" charset="-122"/>
                  <a:ea typeface="幼圆" pitchFamily="49" charset="-122"/>
                </a:rPr>
                <a:t>SEGMENTS</a:t>
              </a:r>
            </a:p>
          </p:txBody>
        </p:sp>
        <p:sp>
          <p:nvSpPr>
            <p:cNvPr id="28" name="AutoShape 6"/>
            <p:cNvSpPr>
              <a:spLocks noChangeArrowheads="1"/>
            </p:cNvSpPr>
            <p:nvPr/>
          </p:nvSpPr>
          <p:spPr bwMode="auto">
            <a:xfrm>
              <a:off x="3657600" y="1979613"/>
              <a:ext cx="1770974" cy="1091090"/>
            </a:xfrm>
            <a:prstGeom prst="roundRect">
              <a:avLst>
                <a:gd name="adj" fmla="val 16667"/>
              </a:avLst>
            </a:prstGeom>
            <a:solidFill>
              <a:schemeClr val="bg1"/>
            </a:solidFill>
            <a:ln w="28575">
              <a:solidFill>
                <a:srgbClr val="465F6A"/>
              </a:solidFill>
              <a:round/>
              <a:headEnd/>
              <a:tailEnd/>
            </a:ln>
            <a:effectLst>
              <a:outerShdw blurRad="63500" dist="38100" dir="2700000" algn="tl" rotWithShape="0">
                <a:srgbClr val="000000">
                  <a:alpha val="39999"/>
                </a:srgbClr>
              </a:outerShdw>
            </a:effectLst>
          </p:spPr>
          <p:txBody>
            <a:bodyPr anchor="ctr"/>
            <a:lstStyle/>
            <a:p>
              <a:pPr algn="ctr" eaLnBrk="1" fontAlgn="auto" hangingPunct="1">
                <a:spcBef>
                  <a:spcPts val="0"/>
                </a:spcBef>
                <a:spcAft>
                  <a:spcPts val="0"/>
                </a:spcAft>
                <a:defRPr/>
              </a:pPr>
              <a:r>
                <a:rPr lang="zh-CN" altLang="en-US" sz="2000" b="1" dirty="0">
                  <a:solidFill>
                    <a:srgbClr val="002060"/>
                  </a:solidFill>
                  <a:latin typeface="微软雅黑" panose="020B0503020204020204" pitchFamily="34" charset="-122"/>
                  <a:ea typeface="微软雅黑" panose="020B0503020204020204" pitchFamily="34" charset="-122"/>
                </a:rPr>
                <a:t>第三</a:t>
              </a:r>
              <a:r>
                <a:rPr lang="zh-CN" altLang="en-US" sz="2000" b="1" dirty="0" smtClean="0">
                  <a:solidFill>
                    <a:srgbClr val="002060"/>
                  </a:solidFill>
                  <a:latin typeface="微软雅黑" panose="020B0503020204020204" pitchFamily="34" charset="-122"/>
                  <a:ea typeface="微软雅黑" panose="020B0503020204020204" pitchFamily="34" charset="-122"/>
                </a:rPr>
                <a:t>方监测服务</a:t>
              </a:r>
              <a:endParaRPr lang="en-US" sz="2000" b="1" dirty="0">
                <a:solidFill>
                  <a:srgbClr val="002060"/>
                </a:solidFill>
                <a:latin typeface="微软雅黑" panose="020B0503020204020204" pitchFamily="34" charset="-122"/>
                <a:ea typeface="微软雅黑" panose="020B0503020204020204" pitchFamily="34" charset="-122"/>
              </a:endParaRPr>
            </a:p>
          </p:txBody>
        </p:sp>
      </p:grpSp>
      <p:grpSp>
        <p:nvGrpSpPr>
          <p:cNvPr id="30" name="组合 29"/>
          <p:cNvGrpSpPr>
            <a:grpSpLocks/>
          </p:cNvGrpSpPr>
          <p:nvPr/>
        </p:nvGrpSpPr>
        <p:grpSpPr bwMode="auto">
          <a:xfrm>
            <a:off x="272231" y="1381435"/>
            <a:ext cx="2726483" cy="369887"/>
            <a:chOff x="302190" y="1967846"/>
            <a:chExt cx="2726609" cy="369332"/>
          </a:xfrm>
        </p:grpSpPr>
        <p:sp>
          <p:nvSpPr>
            <p:cNvPr id="31" name="圆角矩形 30"/>
            <p:cNvSpPr/>
            <p:nvPr/>
          </p:nvSpPr>
          <p:spPr>
            <a:xfrm>
              <a:off x="302190" y="1990746"/>
              <a:ext cx="2667124" cy="321779"/>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文本框 3"/>
            <p:cNvSpPr txBox="1">
              <a:spLocks noChangeArrowheads="1"/>
            </p:cNvSpPr>
            <p:nvPr/>
          </p:nvSpPr>
          <p:spPr bwMode="auto">
            <a:xfrm>
              <a:off x="361771" y="1967846"/>
              <a:ext cx="2667028"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smtClean="0">
                  <a:solidFill>
                    <a:srgbClr val="002060"/>
                  </a:solidFill>
                  <a:latin typeface="微软雅黑" panose="020B0503020204020204" pitchFamily="34" charset="-122"/>
                  <a:ea typeface="微软雅黑" panose="020B0503020204020204" pitchFamily="34" charset="-122"/>
                </a:rPr>
                <a:t>为付费方建立监测网</a:t>
              </a:r>
              <a:endParaRPr lang="zh-CN" altLang="en-US" sz="1800" b="1" dirty="0">
                <a:solidFill>
                  <a:srgbClr val="002060"/>
                </a:solidFill>
                <a:latin typeface="微软雅黑" panose="020B0503020204020204" pitchFamily="34" charset="-122"/>
                <a:ea typeface="微软雅黑" panose="020B0503020204020204" pitchFamily="34" charset="-122"/>
              </a:endParaRPr>
            </a:p>
          </p:txBody>
        </p:sp>
      </p:grpSp>
      <p:grpSp>
        <p:nvGrpSpPr>
          <p:cNvPr id="33" name="组合 32"/>
          <p:cNvGrpSpPr>
            <a:grpSpLocks/>
          </p:cNvGrpSpPr>
          <p:nvPr/>
        </p:nvGrpSpPr>
        <p:grpSpPr bwMode="auto">
          <a:xfrm>
            <a:off x="265882" y="1726633"/>
            <a:ext cx="2689225" cy="807385"/>
            <a:chOff x="295295" y="2312298"/>
            <a:chExt cx="2689350" cy="807318"/>
          </a:xfrm>
        </p:grpSpPr>
        <p:sp>
          <p:nvSpPr>
            <p:cNvPr id="34" name="圆角矩形 33"/>
            <p:cNvSpPr/>
            <p:nvPr/>
          </p:nvSpPr>
          <p:spPr>
            <a:xfrm>
              <a:off x="295295" y="2771047"/>
              <a:ext cx="2667124" cy="322236"/>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文本框 3"/>
            <p:cNvSpPr txBox="1">
              <a:spLocks noChangeArrowheads="1"/>
            </p:cNvSpPr>
            <p:nvPr/>
          </p:nvSpPr>
          <p:spPr bwMode="auto">
            <a:xfrm>
              <a:off x="317617" y="2750284"/>
              <a:ext cx="26670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rPr>
                <a:t>自筹资金建立数据库</a:t>
              </a:r>
            </a:p>
          </p:txBody>
        </p:sp>
        <p:cxnSp>
          <p:nvCxnSpPr>
            <p:cNvPr id="36" name="直接连接符 35"/>
            <p:cNvCxnSpPr/>
            <p:nvPr/>
          </p:nvCxnSpPr>
          <p:spPr bwMode="auto">
            <a:xfrm>
              <a:off x="1619330" y="2312298"/>
              <a:ext cx="0" cy="482560"/>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grpSp>
      <p:grpSp>
        <p:nvGrpSpPr>
          <p:cNvPr id="37" name="组合 36"/>
          <p:cNvGrpSpPr>
            <a:grpSpLocks/>
          </p:cNvGrpSpPr>
          <p:nvPr/>
        </p:nvGrpSpPr>
        <p:grpSpPr bwMode="auto">
          <a:xfrm>
            <a:off x="271871" y="2510858"/>
            <a:ext cx="2667360" cy="868873"/>
            <a:chOff x="301830" y="3096427"/>
            <a:chExt cx="2667484" cy="868894"/>
          </a:xfrm>
        </p:grpSpPr>
        <p:sp>
          <p:nvSpPr>
            <p:cNvPr id="38" name="圆角矩形 37"/>
            <p:cNvSpPr/>
            <p:nvPr/>
          </p:nvSpPr>
          <p:spPr>
            <a:xfrm>
              <a:off x="302190" y="3609202"/>
              <a:ext cx="2667124" cy="322271"/>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 name="文本框 3"/>
            <p:cNvSpPr txBox="1">
              <a:spLocks noChangeArrowheads="1"/>
            </p:cNvSpPr>
            <p:nvPr/>
          </p:nvSpPr>
          <p:spPr bwMode="auto">
            <a:xfrm>
              <a:off x="301830" y="3595989"/>
              <a:ext cx="26670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smtClean="0">
                  <a:solidFill>
                    <a:srgbClr val="002060"/>
                  </a:solidFill>
                  <a:latin typeface="微软雅黑" panose="020B0503020204020204" pitchFamily="34" charset="-122"/>
                  <a:ea typeface="微软雅黑" panose="020B0503020204020204" pitchFamily="34" charset="-122"/>
                </a:rPr>
                <a:t>提供在线监测平台</a:t>
              </a:r>
              <a:endParaRPr lang="zh-CN" altLang="en-US" sz="1800" b="1" dirty="0">
                <a:solidFill>
                  <a:srgbClr val="002060"/>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bwMode="auto">
            <a:xfrm>
              <a:off x="1619876" y="3096427"/>
              <a:ext cx="0" cy="482612"/>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grpSp>
      <p:grpSp>
        <p:nvGrpSpPr>
          <p:cNvPr id="41" name="组合 40"/>
          <p:cNvGrpSpPr>
            <a:grpSpLocks/>
          </p:cNvGrpSpPr>
          <p:nvPr/>
        </p:nvGrpSpPr>
        <p:grpSpPr bwMode="auto">
          <a:xfrm>
            <a:off x="20520" y="4250757"/>
            <a:ext cx="1397000" cy="772213"/>
            <a:chOff x="7687" y="4846383"/>
            <a:chExt cx="1397501" cy="772655"/>
          </a:xfrm>
        </p:grpSpPr>
        <p:sp>
          <p:nvSpPr>
            <p:cNvPr id="42" name="圆角矩形 41"/>
            <p:cNvSpPr/>
            <p:nvPr/>
          </p:nvSpPr>
          <p:spPr>
            <a:xfrm>
              <a:off x="7687" y="5249839"/>
              <a:ext cx="1397501" cy="339919"/>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文本框 3"/>
            <p:cNvSpPr txBox="1">
              <a:spLocks noChangeArrowheads="1"/>
            </p:cNvSpPr>
            <p:nvPr/>
          </p:nvSpPr>
          <p:spPr bwMode="auto">
            <a:xfrm>
              <a:off x="7687" y="5249706"/>
              <a:ext cx="13894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rPr>
                <a:t>信息服务费</a:t>
              </a:r>
            </a:p>
          </p:txBody>
        </p:sp>
        <p:cxnSp>
          <p:nvCxnSpPr>
            <p:cNvPr id="44" name="直接连接符 43"/>
            <p:cNvCxnSpPr/>
            <p:nvPr/>
          </p:nvCxnSpPr>
          <p:spPr bwMode="auto">
            <a:xfrm>
              <a:off x="539690" y="4846383"/>
              <a:ext cx="0" cy="373275"/>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grpSp>
      <p:grpSp>
        <p:nvGrpSpPr>
          <p:cNvPr id="45" name="组合 44"/>
          <p:cNvGrpSpPr>
            <a:grpSpLocks/>
          </p:cNvGrpSpPr>
          <p:nvPr/>
        </p:nvGrpSpPr>
        <p:grpSpPr bwMode="auto">
          <a:xfrm>
            <a:off x="742131" y="4231703"/>
            <a:ext cx="1422400" cy="1353270"/>
            <a:chOff x="771008" y="4817589"/>
            <a:chExt cx="1422910" cy="1354474"/>
          </a:xfrm>
        </p:grpSpPr>
        <p:sp>
          <p:nvSpPr>
            <p:cNvPr id="46" name="圆角矩形 45"/>
            <p:cNvSpPr/>
            <p:nvPr/>
          </p:nvSpPr>
          <p:spPr>
            <a:xfrm>
              <a:off x="771008" y="5818603"/>
              <a:ext cx="1397501" cy="340027"/>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文本框 3"/>
            <p:cNvSpPr txBox="1">
              <a:spLocks noChangeArrowheads="1"/>
            </p:cNvSpPr>
            <p:nvPr/>
          </p:nvSpPr>
          <p:spPr bwMode="auto">
            <a:xfrm>
              <a:off x="804451" y="5802731"/>
              <a:ext cx="13894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rPr>
                <a:t>监测费</a:t>
              </a:r>
            </a:p>
          </p:txBody>
        </p:sp>
        <p:cxnSp>
          <p:nvCxnSpPr>
            <p:cNvPr id="48" name="直接连接符 47"/>
            <p:cNvCxnSpPr/>
            <p:nvPr/>
          </p:nvCxnSpPr>
          <p:spPr bwMode="auto">
            <a:xfrm>
              <a:off x="1615861" y="4817589"/>
              <a:ext cx="0" cy="1010547"/>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grpSp>
      <p:grpSp>
        <p:nvGrpSpPr>
          <p:cNvPr id="49" name="组合 48"/>
          <p:cNvGrpSpPr>
            <a:grpSpLocks/>
          </p:cNvGrpSpPr>
          <p:nvPr/>
        </p:nvGrpSpPr>
        <p:grpSpPr bwMode="auto">
          <a:xfrm>
            <a:off x="1966094" y="4260283"/>
            <a:ext cx="1403110" cy="1868042"/>
            <a:chOff x="1995433" y="4847173"/>
            <a:chExt cx="1403613" cy="1867416"/>
          </a:xfrm>
        </p:grpSpPr>
        <p:sp>
          <p:nvSpPr>
            <p:cNvPr id="50" name="圆角矩形 49"/>
            <p:cNvSpPr/>
            <p:nvPr/>
          </p:nvSpPr>
          <p:spPr>
            <a:xfrm>
              <a:off x="1995433" y="6357967"/>
              <a:ext cx="1397501" cy="339611"/>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1" name="文本框 3"/>
            <p:cNvSpPr txBox="1">
              <a:spLocks noChangeArrowheads="1"/>
            </p:cNvSpPr>
            <p:nvPr/>
          </p:nvSpPr>
          <p:spPr bwMode="auto">
            <a:xfrm>
              <a:off x="2009579" y="6345257"/>
              <a:ext cx="13894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rPr>
                <a:t>信息查询费</a:t>
              </a:r>
            </a:p>
          </p:txBody>
        </p:sp>
        <p:cxnSp>
          <p:nvCxnSpPr>
            <p:cNvPr id="52" name="直接连接符 51"/>
            <p:cNvCxnSpPr/>
            <p:nvPr/>
          </p:nvCxnSpPr>
          <p:spPr bwMode="auto">
            <a:xfrm>
              <a:off x="2771998" y="4847173"/>
              <a:ext cx="0" cy="1510794"/>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grpSp>
      <p:grpSp>
        <p:nvGrpSpPr>
          <p:cNvPr id="53" name="组合 52"/>
          <p:cNvGrpSpPr>
            <a:grpSpLocks/>
          </p:cNvGrpSpPr>
          <p:nvPr/>
        </p:nvGrpSpPr>
        <p:grpSpPr bwMode="auto">
          <a:xfrm>
            <a:off x="191269" y="3363344"/>
            <a:ext cx="2855912" cy="890588"/>
            <a:chOff x="220079" y="3948935"/>
            <a:chExt cx="2855857" cy="891208"/>
          </a:xfrm>
        </p:grpSpPr>
        <p:sp>
          <p:nvSpPr>
            <p:cNvPr id="54" name="文本框 53"/>
            <p:cNvSpPr txBox="1"/>
            <p:nvPr/>
          </p:nvSpPr>
          <p:spPr bwMode="auto">
            <a:xfrm>
              <a:off x="220079" y="4468409"/>
              <a:ext cx="684199" cy="371734"/>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a:spAutoFit/>
            </a:bodyPr>
            <a:lstStyle/>
            <a:p>
              <a:pPr>
                <a:defRPr/>
              </a:pPr>
              <a:r>
                <a:rPr lang="zh-CN" altLang="en-US" b="1" dirty="0">
                  <a:latin typeface="微软雅黑" panose="020B0503020204020204" pitchFamily="34" charset="-122"/>
                  <a:ea typeface="微软雅黑" panose="020B0503020204020204" pitchFamily="34" charset="-122"/>
                </a:rPr>
                <a:t>政府</a:t>
              </a:r>
            </a:p>
          </p:txBody>
        </p:sp>
        <p:sp>
          <p:nvSpPr>
            <p:cNvPr id="55" name="文本框 54"/>
            <p:cNvSpPr txBox="1"/>
            <p:nvPr/>
          </p:nvSpPr>
          <p:spPr bwMode="auto">
            <a:xfrm>
              <a:off x="1190022" y="4468409"/>
              <a:ext cx="908033" cy="368556"/>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a:spAutoFit/>
            </a:bodyPr>
            <a:lstStyle/>
            <a:p>
              <a:pPr>
                <a:defRPr/>
              </a:pPr>
              <a:r>
                <a:rPr lang="zh-CN" altLang="en-US" b="1" dirty="0">
                  <a:latin typeface="微软雅黑" panose="020B0503020204020204" pitchFamily="34" charset="-122"/>
                  <a:ea typeface="微软雅黑" panose="020B0503020204020204" pitchFamily="34" charset="-122"/>
                </a:rPr>
                <a:t>运营方</a:t>
              </a:r>
            </a:p>
          </p:txBody>
        </p:sp>
        <p:sp>
          <p:nvSpPr>
            <p:cNvPr id="56" name="文本框 55"/>
            <p:cNvSpPr txBox="1"/>
            <p:nvPr/>
          </p:nvSpPr>
          <p:spPr bwMode="auto">
            <a:xfrm>
              <a:off x="2391737" y="4465232"/>
              <a:ext cx="684199" cy="371734"/>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a:spAutoFit/>
            </a:bodyPr>
            <a:lstStyle/>
            <a:p>
              <a:pPr>
                <a:defRPr/>
              </a:pPr>
              <a:r>
                <a:rPr lang="zh-CN" altLang="en-US" b="1" dirty="0">
                  <a:latin typeface="微软雅黑" panose="020B0503020204020204" pitchFamily="34" charset="-122"/>
                  <a:ea typeface="微软雅黑" panose="020B0503020204020204" pitchFamily="34" charset="-122"/>
                </a:rPr>
                <a:t>公众</a:t>
              </a:r>
            </a:p>
          </p:txBody>
        </p:sp>
        <p:cxnSp>
          <p:nvCxnSpPr>
            <p:cNvPr id="57" name="直接连接符 56"/>
            <p:cNvCxnSpPr/>
            <p:nvPr/>
          </p:nvCxnSpPr>
          <p:spPr bwMode="auto">
            <a:xfrm>
              <a:off x="1615464" y="3948935"/>
              <a:ext cx="0" cy="482936"/>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cxnSp>
          <p:nvCxnSpPr>
            <p:cNvPr id="58" name="直接连接符 57"/>
            <p:cNvCxnSpPr/>
            <p:nvPr/>
          </p:nvCxnSpPr>
          <p:spPr bwMode="auto">
            <a:xfrm flipV="1">
              <a:off x="561384" y="4158631"/>
              <a:ext cx="2265319" cy="1589"/>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cxnSp>
          <p:nvCxnSpPr>
            <p:cNvPr id="59" name="直接连接符 58"/>
            <p:cNvCxnSpPr/>
            <p:nvPr/>
          </p:nvCxnSpPr>
          <p:spPr bwMode="auto">
            <a:xfrm>
              <a:off x="567734" y="4158631"/>
              <a:ext cx="0" cy="273240"/>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cxnSp>
          <p:nvCxnSpPr>
            <p:cNvPr id="60" name="直接连接符 59"/>
            <p:cNvCxnSpPr/>
            <p:nvPr/>
          </p:nvCxnSpPr>
          <p:spPr bwMode="auto">
            <a:xfrm>
              <a:off x="2826704" y="4158631"/>
              <a:ext cx="0" cy="273240"/>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grpSp>
      <p:cxnSp>
        <p:nvCxnSpPr>
          <p:cNvPr id="61" name="直接连接符 60"/>
          <p:cNvCxnSpPr/>
          <p:nvPr/>
        </p:nvCxnSpPr>
        <p:spPr bwMode="auto">
          <a:xfrm>
            <a:off x="4159682" y="2001904"/>
            <a:ext cx="0" cy="808038"/>
          </a:xfrm>
          <a:prstGeom prst="line">
            <a:avLst/>
          </a:prstGeom>
          <a:ln>
            <a:solidFill>
              <a:srgbClr val="465F6A"/>
            </a:solidFill>
          </a:ln>
        </p:spPr>
        <p:style>
          <a:lnRef idx="2">
            <a:schemeClr val="accent5"/>
          </a:lnRef>
          <a:fillRef idx="0">
            <a:schemeClr val="accent5"/>
          </a:fillRef>
          <a:effectRef idx="1">
            <a:schemeClr val="accent5"/>
          </a:effectRef>
          <a:fontRef idx="minor">
            <a:schemeClr val="tx1"/>
          </a:fontRef>
        </p:style>
      </p:cxnSp>
      <p:cxnSp>
        <p:nvCxnSpPr>
          <p:cNvPr id="62" name="直接连接符 61"/>
          <p:cNvCxnSpPr/>
          <p:nvPr/>
        </p:nvCxnSpPr>
        <p:spPr bwMode="auto">
          <a:xfrm>
            <a:off x="4159682" y="3529079"/>
            <a:ext cx="0" cy="806450"/>
          </a:xfrm>
          <a:prstGeom prst="line">
            <a:avLst/>
          </a:prstGeom>
          <a:ln>
            <a:solidFill>
              <a:srgbClr val="465F6A"/>
            </a:solidFill>
          </a:ln>
        </p:spPr>
        <p:style>
          <a:lnRef idx="2">
            <a:schemeClr val="accent5"/>
          </a:lnRef>
          <a:fillRef idx="0">
            <a:schemeClr val="accent5"/>
          </a:fillRef>
          <a:effectRef idx="1">
            <a:schemeClr val="accent5"/>
          </a:effectRef>
          <a:fontRef idx="minor">
            <a:schemeClr val="tx1"/>
          </a:fontRef>
        </p:style>
      </p:cxnSp>
      <p:grpSp>
        <p:nvGrpSpPr>
          <p:cNvPr id="64" name="组合 63"/>
          <p:cNvGrpSpPr>
            <a:grpSpLocks/>
          </p:cNvGrpSpPr>
          <p:nvPr/>
        </p:nvGrpSpPr>
        <p:grpSpPr bwMode="auto">
          <a:xfrm>
            <a:off x="5529445" y="1572249"/>
            <a:ext cx="3526423" cy="1168143"/>
            <a:chOff x="5628361" y="2159441"/>
            <a:chExt cx="3525426" cy="1167648"/>
          </a:xfrm>
        </p:grpSpPr>
        <p:sp>
          <p:nvSpPr>
            <p:cNvPr id="65" name="圆角矩形 64"/>
            <p:cNvSpPr/>
            <p:nvPr/>
          </p:nvSpPr>
          <p:spPr>
            <a:xfrm>
              <a:off x="5817806" y="2160232"/>
              <a:ext cx="3134426" cy="33958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 name="文本框 3"/>
            <p:cNvSpPr txBox="1">
              <a:spLocks noChangeArrowheads="1"/>
            </p:cNvSpPr>
            <p:nvPr/>
          </p:nvSpPr>
          <p:spPr bwMode="auto">
            <a:xfrm>
              <a:off x="5628361" y="2159441"/>
              <a:ext cx="35073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rPr>
                <a:t>政府或运营方投资建设监测点</a:t>
              </a:r>
            </a:p>
          </p:txBody>
        </p:sp>
        <p:sp>
          <p:nvSpPr>
            <p:cNvPr id="67" name="圆角矩形 66"/>
            <p:cNvSpPr/>
            <p:nvPr/>
          </p:nvSpPr>
          <p:spPr>
            <a:xfrm>
              <a:off x="5817806" y="2958664"/>
              <a:ext cx="3134426" cy="33958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8" name="文本框 3"/>
            <p:cNvSpPr txBox="1">
              <a:spLocks noChangeArrowheads="1"/>
            </p:cNvSpPr>
            <p:nvPr/>
          </p:nvSpPr>
          <p:spPr bwMode="auto">
            <a:xfrm>
              <a:off x="5646405" y="2957757"/>
              <a:ext cx="35073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rPr>
                <a:t>政府或运营方投资建设数据库</a:t>
              </a:r>
            </a:p>
          </p:txBody>
        </p:sp>
      </p:grpSp>
      <p:grpSp>
        <p:nvGrpSpPr>
          <p:cNvPr id="69" name="组合 68"/>
          <p:cNvGrpSpPr>
            <a:grpSpLocks/>
          </p:cNvGrpSpPr>
          <p:nvPr/>
        </p:nvGrpSpPr>
        <p:grpSpPr bwMode="auto">
          <a:xfrm>
            <a:off x="5445800" y="3023617"/>
            <a:ext cx="1184372" cy="644527"/>
            <a:chOff x="5475317" y="3609528"/>
            <a:chExt cx="1183599" cy="645767"/>
          </a:xfrm>
        </p:grpSpPr>
        <p:sp>
          <p:nvSpPr>
            <p:cNvPr id="71" name="圆角矩形 70"/>
            <p:cNvSpPr/>
            <p:nvPr/>
          </p:nvSpPr>
          <p:spPr>
            <a:xfrm>
              <a:off x="5488105" y="3881513"/>
              <a:ext cx="1170811" cy="353103"/>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2" name="文本框 3"/>
            <p:cNvSpPr txBox="1">
              <a:spLocks noChangeArrowheads="1"/>
            </p:cNvSpPr>
            <p:nvPr/>
          </p:nvSpPr>
          <p:spPr bwMode="auto">
            <a:xfrm>
              <a:off x="5475317" y="3885963"/>
              <a:ext cx="11508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rPr>
                <a:t>设备销售</a:t>
              </a:r>
            </a:p>
          </p:txBody>
        </p:sp>
        <p:cxnSp>
          <p:nvCxnSpPr>
            <p:cNvPr id="73" name="直接连接符 72"/>
            <p:cNvCxnSpPr/>
            <p:nvPr/>
          </p:nvCxnSpPr>
          <p:spPr>
            <a:xfrm>
              <a:off x="6024330" y="3609528"/>
              <a:ext cx="0" cy="243355"/>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grpSp>
      <p:grpSp>
        <p:nvGrpSpPr>
          <p:cNvPr id="74" name="组合 73"/>
          <p:cNvGrpSpPr>
            <a:grpSpLocks/>
          </p:cNvGrpSpPr>
          <p:nvPr/>
        </p:nvGrpSpPr>
        <p:grpSpPr bwMode="auto">
          <a:xfrm>
            <a:off x="5942781" y="3023620"/>
            <a:ext cx="1408113" cy="1179296"/>
            <a:chOff x="5972884" y="3609528"/>
            <a:chExt cx="1407428" cy="1180071"/>
          </a:xfrm>
        </p:grpSpPr>
        <p:sp>
          <p:nvSpPr>
            <p:cNvPr id="75" name="圆角矩形 74"/>
            <p:cNvSpPr/>
            <p:nvPr/>
          </p:nvSpPr>
          <p:spPr>
            <a:xfrm>
              <a:off x="5972884" y="4403800"/>
              <a:ext cx="1407428" cy="37330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6" name="文本框 3"/>
            <p:cNvSpPr txBox="1">
              <a:spLocks noChangeArrowheads="1"/>
            </p:cNvSpPr>
            <p:nvPr/>
          </p:nvSpPr>
          <p:spPr bwMode="auto">
            <a:xfrm>
              <a:off x="5980919" y="4420267"/>
              <a:ext cx="13993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rPr>
                <a:t>技术服务费</a:t>
              </a:r>
            </a:p>
          </p:txBody>
        </p:sp>
        <p:cxnSp>
          <p:nvCxnSpPr>
            <p:cNvPr id="77" name="直接连接符 76"/>
            <p:cNvCxnSpPr/>
            <p:nvPr/>
          </p:nvCxnSpPr>
          <p:spPr>
            <a:xfrm>
              <a:off x="6948722" y="3609528"/>
              <a:ext cx="0" cy="765678"/>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grpSp>
      <p:grpSp>
        <p:nvGrpSpPr>
          <p:cNvPr id="78" name="组合 77"/>
          <p:cNvGrpSpPr>
            <a:grpSpLocks/>
          </p:cNvGrpSpPr>
          <p:nvPr/>
        </p:nvGrpSpPr>
        <p:grpSpPr bwMode="auto">
          <a:xfrm>
            <a:off x="6381725" y="3023619"/>
            <a:ext cx="1873250" cy="1732254"/>
            <a:chOff x="6410727" y="3609528"/>
            <a:chExt cx="1874350" cy="1733340"/>
          </a:xfrm>
        </p:grpSpPr>
        <p:sp>
          <p:nvSpPr>
            <p:cNvPr id="79" name="圆角矩形 78"/>
            <p:cNvSpPr/>
            <p:nvPr/>
          </p:nvSpPr>
          <p:spPr>
            <a:xfrm>
              <a:off x="6473470" y="4978811"/>
              <a:ext cx="1715507" cy="34470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0" name="文本框 3"/>
            <p:cNvSpPr txBox="1">
              <a:spLocks noChangeArrowheads="1"/>
            </p:cNvSpPr>
            <p:nvPr/>
          </p:nvSpPr>
          <p:spPr bwMode="auto">
            <a:xfrm>
              <a:off x="6410727" y="4973536"/>
              <a:ext cx="1874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rPr>
                <a:t>监测系统维护费</a:t>
              </a:r>
            </a:p>
          </p:txBody>
        </p:sp>
        <p:cxnSp>
          <p:nvCxnSpPr>
            <p:cNvPr id="81" name="直接连接符 80"/>
            <p:cNvCxnSpPr/>
            <p:nvPr/>
          </p:nvCxnSpPr>
          <p:spPr>
            <a:xfrm>
              <a:off x="7812518" y="3609528"/>
              <a:ext cx="0" cy="1369283"/>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grpSp>
      <p:grpSp>
        <p:nvGrpSpPr>
          <p:cNvPr id="82" name="组合 81"/>
          <p:cNvGrpSpPr>
            <a:grpSpLocks/>
          </p:cNvGrpSpPr>
          <p:nvPr/>
        </p:nvGrpSpPr>
        <p:grpSpPr bwMode="auto">
          <a:xfrm>
            <a:off x="7064556" y="3023620"/>
            <a:ext cx="1873250" cy="2359949"/>
            <a:chOff x="7093561" y="3609528"/>
            <a:chExt cx="1874350" cy="2360642"/>
          </a:xfrm>
        </p:grpSpPr>
        <p:sp>
          <p:nvSpPr>
            <p:cNvPr id="83" name="圆角矩形 82"/>
            <p:cNvSpPr/>
            <p:nvPr/>
          </p:nvSpPr>
          <p:spPr>
            <a:xfrm>
              <a:off x="7149744" y="5604014"/>
              <a:ext cx="1715507" cy="344589"/>
            </a:xfrm>
            <a:prstGeom prst="roundRect">
              <a:avLst/>
            </a:prstGeom>
            <a:noFill/>
            <a:ln>
              <a:solidFill>
                <a:srgbClr val="00CC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4" name="文本框 3"/>
            <p:cNvSpPr txBox="1">
              <a:spLocks noChangeArrowheads="1"/>
            </p:cNvSpPr>
            <p:nvPr/>
          </p:nvSpPr>
          <p:spPr bwMode="auto">
            <a:xfrm>
              <a:off x="7093561" y="5600838"/>
              <a:ext cx="1874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ctr" eaLnBrk="1" hangingPunct="1">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rPr>
                <a:t>解决方案咨询费</a:t>
              </a:r>
            </a:p>
          </p:txBody>
        </p:sp>
        <p:cxnSp>
          <p:nvCxnSpPr>
            <p:cNvPr id="85" name="直接连接符 84"/>
            <p:cNvCxnSpPr/>
            <p:nvPr/>
          </p:nvCxnSpPr>
          <p:spPr>
            <a:xfrm>
              <a:off x="8480850" y="3609528"/>
              <a:ext cx="0" cy="1962726"/>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grpSp>
      <p:sp>
        <p:nvSpPr>
          <p:cNvPr id="2" name="文本框 1"/>
          <p:cNvSpPr txBox="1"/>
          <p:nvPr/>
        </p:nvSpPr>
        <p:spPr>
          <a:xfrm>
            <a:off x="1744068" y="756983"/>
            <a:ext cx="2821784" cy="461665"/>
          </a:xfrm>
          <a:prstGeom prst="rect">
            <a:avLst/>
          </a:prstGeom>
          <a:noFill/>
        </p:spPr>
        <p:txBody>
          <a:bodyPr wrap="square" rtlCol="0">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rPr>
              <a:t>互联网收费服务</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6" name="文本框 85"/>
          <p:cNvSpPr txBox="1"/>
          <p:nvPr/>
        </p:nvSpPr>
        <p:spPr>
          <a:xfrm>
            <a:off x="5959688" y="754209"/>
            <a:ext cx="2869431" cy="461665"/>
          </a:xfrm>
          <a:prstGeom prst="rect">
            <a:avLst/>
          </a:prstGeom>
          <a:noFill/>
        </p:spPr>
        <p:txBody>
          <a:bodyPr wrap="square" rtlCol="0">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rPr>
              <a:t>产品、技术服务</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1575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par>
                          <p:cTn id="27" fill="hold">
                            <p:stCondLst>
                              <p:cond delay="500"/>
                            </p:stCondLst>
                            <p:childTnLst>
                              <p:par>
                                <p:cTn id="28" presetID="27" presetClass="emph" presetSubtype="0" fill="remove" grpId="1" nodeType="afterEffect">
                                  <p:stCondLst>
                                    <p:cond delay="0"/>
                                  </p:stCondLst>
                                  <p:childTnLst>
                                    <p:animClr clrSpc="rgb" dir="cw">
                                      <p:cBhvr override="childStyle">
                                        <p:cTn id="29" dur="250" autoRev="1" fill="remove"/>
                                        <p:tgtEl>
                                          <p:spTgt spid="2"/>
                                        </p:tgtEl>
                                        <p:attrNameLst>
                                          <p:attrName>style.color</p:attrName>
                                        </p:attrNameLst>
                                      </p:cBhvr>
                                      <p:to>
                                        <a:schemeClr val="bg1"/>
                                      </p:to>
                                    </p:animClr>
                                    <p:animClr clrSpc="rgb" dir="cw">
                                      <p:cBhvr>
                                        <p:cTn id="30" dur="250" autoRev="1" fill="remove"/>
                                        <p:tgtEl>
                                          <p:spTgt spid="2"/>
                                        </p:tgtEl>
                                        <p:attrNameLst>
                                          <p:attrName>fillcolor</p:attrName>
                                        </p:attrNameLst>
                                      </p:cBhvr>
                                      <p:to>
                                        <a:schemeClr val="bg1"/>
                                      </p:to>
                                    </p:animClr>
                                    <p:set>
                                      <p:cBhvr>
                                        <p:cTn id="31" dur="250" autoRev="1" fill="remove"/>
                                        <p:tgtEl>
                                          <p:spTgt spid="2"/>
                                        </p:tgtEl>
                                        <p:attrNameLst>
                                          <p:attrName>fill.type</p:attrName>
                                        </p:attrNameLst>
                                      </p:cBhvr>
                                      <p:to>
                                        <p:strVal val="solid"/>
                                      </p:to>
                                    </p:set>
                                    <p:set>
                                      <p:cBhvr>
                                        <p:cTn id="32" dur="250" autoRev="1" fill="remove"/>
                                        <p:tgtEl>
                                          <p:spTgt spid="2"/>
                                        </p:tgtEl>
                                        <p:attrNameLst>
                                          <p:attrName>fill.on</p:attrName>
                                        </p:attrNameLst>
                                      </p:cBhvr>
                                      <p:to>
                                        <p:strVal val="true"/>
                                      </p:to>
                                    </p:set>
                                  </p:childTnLst>
                                </p:cTn>
                              </p:par>
                            </p:childTnLst>
                          </p:cTn>
                        </p:par>
                        <p:par>
                          <p:cTn id="33" fill="hold">
                            <p:stCondLst>
                              <p:cond delay="10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par>
                          <p:cTn id="37" fill="hold">
                            <p:stCondLst>
                              <p:cond delay="1500"/>
                            </p:stCondLst>
                            <p:childTnLst>
                              <p:par>
                                <p:cTn id="38" presetID="14" presetClass="entr" presetSubtype="1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randombar(horizontal)">
                                      <p:cBhvr>
                                        <p:cTn id="40" dur="500"/>
                                        <p:tgtEl>
                                          <p:spTgt spid="33"/>
                                        </p:tgtEl>
                                      </p:cBhvr>
                                    </p:animEffect>
                                  </p:childTnLst>
                                </p:cTn>
                              </p:par>
                            </p:childTnLst>
                          </p:cTn>
                        </p:par>
                        <p:par>
                          <p:cTn id="41" fill="hold">
                            <p:stCondLst>
                              <p:cond delay="2000"/>
                            </p:stCondLst>
                            <p:childTnLst>
                              <p:par>
                                <p:cTn id="42" presetID="14" presetClass="entr" presetSubtype="10" fill="hold"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randombar(horizontal)">
                                      <p:cBhvr>
                                        <p:cTn id="44" dur="500"/>
                                        <p:tgtEl>
                                          <p:spTgt spid="37"/>
                                        </p:tgtEl>
                                      </p:cBhvr>
                                    </p:animEffect>
                                  </p:childTnLst>
                                </p:cTn>
                              </p:par>
                            </p:childTnLst>
                          </p:cTn>
                        </p:par>
                        <p:par>
                          <p:cTn id="45" fill="hold">
                            <p:stCondLst>
                              <p:cond delay="2500"/>
                            </p:stCondLst>
                            <p:childTnLst>
                              <p:par>
                                <p:cTn id="46" presetID="16" presetClass="entr" presetSubtype="21"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barn(inVertical)">
                                      <p:cBhvr>
                                        <p:cTn id="48" dur="500"/>
                                        <p:tgtEl>
                                          <p:spTgt spid="53"/>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randombar(horizontal)">
                                      <p:cBhvr>
                                        <p:cTn id="53" dur="500"/>
                                        <p:tgtEl>
                                          <p:spTgt spid="41"/>
                                        </p:tgtEl>
                                      </p:cBhvr>
                                    </p:animEffect>
                                  </p:childTnLst>
                                </p:cTn>
                              </p:par>
                            </p:childTnLst>
                          </p:cTn>
                        </p:par>
                        <p:par>
                          <p:cTn id="54" fill="hold">
                            <p:stCondLst>
                              <p:cond delay="500"/>
                            </p:stCondLst>
                            <p:childTnLst>
                              <p:par>
                                <p:cTn id="55" presetID="14" presetClass="entr" presetSubtype="10"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randombar(horizontal)">
                                      <p:cBhvr>
                                        <p:cTn id="57" dur="500"/>
                                        <p:tgtEl>
                                          <p:spTgt spid="45"/>
                                        </p:tgtEl>
                                      </p:cBhvr>
                                    </p:animEffect>
                                  </p:childTnLst>
                                </p:cTn>
                              </p:par>
                            </p:childTnLst>
                          </p:cTn>
                        </p:par>
                        <p:par>
                          <p:cTn id="58" fill="hold">
                            <p:stCondLst>
                              <p:cond delay="1000"/>
                            </p:stCondLst>
                            <p:childTnLst>
                              <p:par>
                                <p:cTn id="59" presetID="14" presetClass="entr" presetSubtype="10"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randombar(horizontal)">
                                      <p:cBhvr>
                                        <p:cTn id="61" dur="500"/>
                                        <p:tgtEl>
                                          <p:spTgt spid="4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fade">
                                      <p:cBhvr>
                                        <p:cTn id="66" dur="500"/>
                                        <p:tgtEl>
                                          <p:spTgt spid="86"/>
                                        </p:tgtEl>
                                      </p:cBhvr>
                                    </p:animEffect>
                                  </p:childTnLst>
                                </p:cTn>
                              </p:par>
                            </p:childTnLst>
                          </p:cTn>
                        </p:par>
                        <p:par>
                          <p:cTn id="67" fill="hold">
                            <p:stCondLst>
                              <p:cond delay="500"/>
                            </p:stCondLst>
                            <p:childTnLst>
                              <p:par>
                                <p:cTn id="68" presetID="27" presetClass="emph" presetSubtype="0" fill="remove" grpId="1" nodeType="afterEffect">
                                  <p:stCondLst>
                                    <p:cond delay="0"/>
                                  </p:stCondLst>
                                  <p:childTnLst>
                                    <p:animClr clrSpc="rgb" dir="cw">
                                      <p:cBhvr override="childStyle">
                                        <p:cTn id="69" dur="250" autoRev="1" fill="remove"/>
                                        <p:tgtEl>
                                          <p:spTgt spid="86"/>
                                        </p:tgtEl>
                                        <p:attrNameLst>
                                          <p:attrName>style.color</p:attrName>
                                        </p:attrNameLst>
                                      </p:cBhvr>
                                      <p:to>
                                        <a:schemeClr val="bg1"/>
                                      </p:to>
                                    </p:animClr>
                                    <p:animClr clrSpc="rgb" dir="cw">
                                      <p:cBhvr>
                                        <p:cTn id="70" dur="250" autoRev="1" fill="remove"/>
                                        <p:tgtEl>
                                          <p:spTgt spid="86"/>
                                        </p:tgtEl>
                                        <p:attrNameLst>
                                          <p:attrName>fillcolor</p:attrName>
                                        </p:attrNameLst>
                                      </p:cBhvr>
                                      <p:to>
                                        <a:schemeClr val="bg1"/>
                                      </p:to>
                                    </p:animClr>
                                    <p:set>
                                      <p:cBhvr>
                                        <p:cTn id="71" dur="250" autoRev="1" fill="remove"/>
                                        <p:tgtEl>
                                          <p:spTgt spid="86"/>
                                        </p:tgtEl>
                                        <p:attrNameLst>
                                          <p:attrName>fill.type</p:attrName>
                                        </p:attrNameLst>
                                      </p:cBhvr>
                                      <p:to>
                                        <p:strVal val="solid"/>
                                      </p:to>
                                    </p:set>
                                    <p:set>
                                      <p:cBhvr>
                                        <p:cTn id="72" dur="250" autoRev="1" fill="remove"/>
                                        <p:tgtEl>
                                          <p:spTgt spid="86"/>
                                        </p:tgtEl>
                                        <p:attrNameLst>
                                          <p:attrName>fill.on</p:attrName>
                                        </p:attrNameLst>
                                      </p:cBhvr>
                                      <p:to>
                                        <p:strVal val="true"/>
                                      </p:to>
                                    </p:set>
                                  </p:childTnLst>
                                </p:cTn>
                              </p:par>
                            </p:childTnLst>
                          </p:cTn>
                        </p:par>
                        <p:par>
                          <p:cTn id="73" fill="hold">
                            <p:stCondLst>
                              <p:cond delay="1000"/>
                            </p:stCondLst>
                            <p:childTnLst>
                              <p:par>
                                <p:cTn id="74" presetID="16" presetClass="entr" presetSubtype="21" fill="hold" nodeType="afterEffect">
                                  <p:stCondLst>
                                    <p:cond delay="0"/>
                                  </p:stCondLst>
                                  <p:childTnLst>
                                    <p:set>
                                      <p:cBhvr>
                                        <p:cTn id="75" dur="1" fill="hold">
                                          <p:stCondLst>
                                            <p:cond delay="0"/>
                                          </p:stCondLst>
                                        </p:cTn>
                                        <p:tgtEl>
                                          <p:spTgt spid="64"/>
                                        </p:tgtEl>
                                        <p:attrNameLst>
                                          <p:attrName>style.visibility</p:attrName>
                                        </p:attrNameLst>
                                      </p:cBhvr>
                                      <p:to>
                                        <p:strVal val="visible"/>
                                      </p:to>
                                    </p:set>
                                    <p:animEffect transition="in" filter="barn(inVertical)">
                                      <p:cBhvr>
                                        <p:cTn id="76" dur="500"/>
                                        <p:tgtEl>
                                          <p:spTgt spid="64"/>
                                        </p:tgtEl>
                                      </p:cBhvr>
                                    </p:animEffect>
                                  </p:childTnLst>
                                </p:cTn>
                              </p:par>
                            </p:childTnLst>
                          </p:cTn>
                        </p:par>
                        <p:par>
                          <p:cTn id="77" fill="hold">
                            <p:stCondLst>
                              <p:cond delay="1500"/>
                            </p:stCondLst>
                            <p:childTnLst>
                              <p:par>
                                <p:cTn id="78" presetID="14" presetClass="entr" presetSubtype="10"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randombar(horizontal)">
                                      <p:cBhvr>
                                        <p:cTn id="80" dur="500"/>
                                        <p:tgtEl>
                                          <p:spTgt spid="11"/>
                                        </p:tgtEl>
                                      </p:cBhvr>
                                    </p:animEffect>
                                  </p:childTnLst>
                                </p:cTn>
                              </p:par>
                            </p:childTnLst>
                          </p:cTn>
                        </p:par>
                      </p:childTnLst>
                    </p:cTn>
                  </p:par>
                  <p:par>
                    <p:cTn id="81" fill="hold">
                      <p:stCondLst>
                        <p:cond delay="indefinite"/>
                      </p:stCondLst>
                      <p:childTnLst>
                        <p:par>
                          <p:cTn id="82" fill="hold">
                            <p:stCondLst>
                              <p:cond delay="0"/>
                            </p:stCondLst>
                            <p:childTnLst>
                              <p:par>
                                <p:cTn id="83" presetID="14" presetClass="entr" presetSubtype="10" fill="hold" nodeType="clickEffect">
                                  <p:stCondLst>
                                    <p:cond delay="0"/>
                                  </p:stCondLst>
                                  <p:childTnLst>
                                    <p:set>
                                      <p:cBhvr>
                                        <p:cTn id="84" dur="1" fill="hold">
                                          <p:stCondLst>
                                            <p:cond delay="0"/>
                                          </p:stCondLst>
                                        </p:cTn>
                                        <p:tgtEl>
                                          <p:spTgt spid="69"/>
                                        </p:tgtEl>
                                        <p:attrNameLst>
                                          <p:attrName>style.visibility</p:attrName>
                                        </p:attrNameLst>
                                      </p:cBhvr>
                                      <p:to>
                                        <p:strVal val="visible"/>
                                      </p:to>
                                    </p:set>
                                    <p:animEffect transition="in" filter="randombar(horizontal)">
                                      <p:cBhvr>
                                        <p:cTn id="85" dur="500"/>
                                        <p:tgtEl>
                                          <p:spTgt spid="69"/>
                                        </p:tgtEl>
                                      </p:cBhvr>
                                    </p:animEffect>
                                  </p:childTnLst>
                                </p:cTn>
                              </p:par>
                            </p:childTnLst>
                          </p:cTn>
                        </p:par>
                        <p:par>
                          <p:cTn id="86" fill="hold">
                            <p:stCondLst>
                              <p:cond delay="500"/>
                            </p:stCondLst>
                            <p:childTnLst>
                              <p:par>
                                <p:cTn id="87" presetID="14" presetClass="entr" presetSubtype="10" fill="hold" nodeType="after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randombar(horizontal)">
                                      <p:cBhvr>
                                        <p:cTn id="89" dur="500"/>
                                        <p:tgtEl>
                                          <p:spTgt spid="74"/>
                                        </p:tgtEl>
                                      </p:cBhvr>
                                    </p:animEffect>
                                  </p:childTnLst>
                                </p:cTn>
                              </p:par>
                            </p:childTnLst>
                          </p:cTn>
                        </p:par>
                        <p:par>
                          <p:cTn id="90" fill="hold">
                            <p:stCondLst>
                              <p:cond delay="1000"/>
                            </p:stCondLst>
                            <p:childTnLst>
                              <p:par>
                                <p:cTn id="91" presetID="14" presetClass="entr" presetSubtype="10" fill="hold" nodeType="afterEffect">
                                  <p:stCondLst>
                                    <p:cond delay="0"/>
                                  </p:stCondLst>
                                  <p:childTnLst>
                                    <p:set>
                                      <p:cBhvr>
                                        <p:cTn id="92" dur="1" fill="hold">
                                          <p:stCondLst>
                                            <p:cond delay="0"/>
                                          </p:stCondLst>
                                        </p:cTn>
                                        <p:tgtEl>
                                          <p:spTgt spid="78"/>
                                        </p:tgtEl>
                                        <p:attrNameLst>
                                          <p:attrName>style.visibility</p:attrName>
                                        </p:attrNameLst>
                                      </p:cBhvr>
                                      <p:to>
                                        <p:strVal val="visible"/>
                                      </p:to>
                                    </p:set>
                                    <p:animEffect transition="in" filter="randombar(horizontal)">
                                      <p:cBhvr>
                                        <p:cTn id="93" dur="500"/>
                                        <p:tgtEl>
                                          <p:spTgt spid="78"/>
                                        </p:tgtEl>
                                      </p:cBhvr>
                                    </p:animEffect>
                                  </p:childTnLst>
                                </p:cTn>
                              </p:par>
                            </p:childTnLst>
                          </p:cTn>
                        </p:par>
                        <p:par>
                          <p:cTn id="94" fill="hold">
                            <p:stCondLst>
                              <p:cond delay="1500"/>
                            </p:stCondLst>
                            <p:childTnLst>
                              <p:par>
                                <p:cTn id="95" presetID="14" presetClass="entr" presetSubtype="10" fill="hold" nodeType="afterEffect">
                                  <p:stCondLst>
                                    <p:cond delay="0"/>
                                  </p:stCondLst>
                                  <p:childTnLst>
                                    <p:set>
                                      <p:cBhvr>
                                        <p:cTn id="96" dur="1" fill="hold">
                                          <p:stCondLst>
                                            <p:cond delay="0"/>
                                          </p:stCondLst>
                                        </p:cTn>
                                        <p:tgtEl>
                                          <p:spTgt spid="82"/>
                                        </p:tgtEl>
                                        <p:attrNameLst>
                                          <p:attrName>style.visibility</p:attrName>
                                        </p:attrNameLst>
                                      </p:cBhvr>
                                      <p:to>
                                        <p:strVal val="visible"/>
                                      </p:to>
                                    </p:set>
                                    <p:animEffect transition="in" filter="randombar(horizontal)">
                                      <p:cBhvr>
                                        <p:cTn id="9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2" grpId="1"/>
      <p:bldP spid="86" grpId="0"/>
      <p:bldP spid="8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8"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7</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发展规划</a:t>
            </a:r>
            <a:endPar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reflection stA="79000" endPos="65000" dist="50800" dir="5400000" sy="-100000" algn="bl" rotWithShape="0"/>
            <a:softEdge rad="31750"/>
          </a:effectLst>
        </p:spPr>
      </p:pic>
      <p:cxnSp>
        <p:nvCxnSpPr>
          <p:cNvPr id="70" name="直接连接符 69"/>
          <p:cNvCxnSpPr/>
          <p:nvPr/>
        </p:nvCxnSpPr>
        <p:spPr>
          <a:xfrm>
            <a:off x="96526" y="6228113"/>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grpSp>
        <p:nvGrpSpPr>
          <p:cNvPr id="9" name="组合 8"/>
          <p:cNvGrpSpPr/>
          <p:nvPr/>
        </p:nvGrpSpPr>
        <p:grpSpPr>
          <a:xfrm>
            <a:off x="467315" y="1042052"/>
            <a:ext cx="2579432" cy="2674980"/>
            <a:chOff x="467315" y="1042052"/>
            <a:chExt cx="2579432" cy="2674980"/>
          </a:xfrm>
        </p:grpSpPr>
        <p:grpSp>
          <p:nvGrpSpPr>
            <p:cNvPr id="86" name="组合 85"/>
            <p:cNvGrpSpPr>
              <a:grpSpLocks/>
            </p:cNvGrpSpPr>
            <p:nvPr/>
          </p:nvGrpSpPr>
          <p:grpSpPr bwMode="auto">
            <a:xfrm>
              <a:off x="467315" y="1238600"/>
              <a:ext cx="504285" cy="2478432"/>
              <a:chOff x="323528" y="1535223"/>
              <a:chExt cx="1584622" cy="869513"/>
            </a:xfrm>
          </p:grpSpPr>
          <p:sp>
            <p:nvSpPr>
              <p:cNvPr id="87" name="圆角矩形 86"/>
              <p:cNvSpPr/>
              <p:nvPr/>
            </p:nvSpPr>
            <p:spPr>
              <a:xfrm>
                <a:off x="323528" y="1535224"/>
                <a:ext cx="1584622" cy="359811"/>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8" name="文本框 3"/>
              <p:cNvSpPr txBox="1">
                <a:spLocks noChangeArrowheads="1"/>
              </p:cNvSpPr>
              <p:nvPr/>
            </p:nvSpPr>
            <p:spPr bwMode="auto">
              <a:xfrm>
                <a:off x="431639" y="1535223"/>
                <a:ext cx="1368399" cy="86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准</a:t>
                </a:r>
                <a:endParaRPr lang="en-US" altLang="zh-CN" sz="1800" dirty="0" smtClean="0">
                  <a:solidFill>
                    <a:schemeClr val="accent3">
                      <a:lumMod val="50000"/>
                    </a:schemeClr>
                  </a:solidFill>
                  <a:latin typeface="华文琥珀" panose="02010800040101010101" pitchFamily="2" charset="-122"/>
                  <a:ea typeface="华文琥珀" panose="02010800040101010101" pitchFamily="2" charset="-122"/>
                </a:endParaRPr>
              </a:p>
              <a:p>
                <a:pPr>
                  <a:spcBef>
                    <a:spcPct val="0"/>
                  </a:spcBef>
                  <a:buFontTx/>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备</a:t>
                </a:r>
                <a:endParaRPr lang="en-US" altLang="zh-CN" sz="1800" dirty="0" smtClean="0">
                  <a:solidFill>
                    <a:schemeClr val="accent3">
                      <a:lumMod val="50000"/>
                    </a:schemeClr>
                  </a:solidFill>
                  <a:latin typeface="华文琥珀" panose="02010800040101010101" pitchFamily="2" charset="-122"/>
                  <a:ea typeface="华文琥珀" panose="02010800040101010101" pitchFamily="2" charset="-122"/>
                </a:endParaRPr>
              </a:p>
              <a:p>
                <a:pPr>
                  <a:spcBef>
                    <a:spcPct val="0"/>
                  </a:spcBef>
                  <a:buFontTx/>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期</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p:txBody>
          </p:sp>
        </p:grpSp>
        <p:grpSp>
          <p:nvGrpSpPr>
            <p:cNvPr id="92" name="组合 34"/>
            <p:cNvGrpSpPr>
              <a:grpSpLocks/>
            </p:cNvGrpSpPr>
            <p:nvPr/>
          </p:nvGrpSpPr>
          <p:grpSpPr bwMode="auto">
            <a:xfrm>
              <a:off x="1399192" y="1042052"/>
              <a:ext cx="1626488" cy="369886"/>
              <a:chOff x="323528" y="2132803"/>
              <a:chExt cx="1626397" cy="369385"/>
            </a:xfrm>
          </p:grpSpPr>
          <p:sp>
            <p:nvSpPr>
              <p:cNvPr id="94" name="圆角矩形 93"/>
              <p:cNvSpPr/>
              <p:nvPr/>
            </p:nvSpPr>
            <p:spPr>
              <a:xfrm>
                <a:off x="323528" y="2132803"/>
                <a:ext cx="1584236" cy="359873"/>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5" name="文本框 9"/>
              <p:cNvSpPr txBox="1">
                <a:spLocks noChangeArrowheads="1"/>
              </p:cNvSpPr>
              <p:nvPr/>
            </p:nvSpPr>
            <p:spPr bwMode="auto">
              <a:xfrm>
                <a:off x="581525" y="2132856"/>
                <a:ext cx="136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创业大赛</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p:txBody>
          </p:sp>
        </p:grpSp>
        <p:grpSp>
          <p:nvGrpSpPr>
            <p:cNvPr id="97" name="组合 96"/>
            <p:cNvGrpSpPr>
              <a:grpSpLocks/>
            </p:cNvGrpSpPr>
            <p:nvPr/>
          </p:nvGrpSpPr>
          <p:grpSpPr bwMode="auto">
            <a:xfrm>
              <a:off x="1399192" y="1548962"/>
              <a:ext cx="1635882" cy="374694"/>
              <a:chOff x="323528" y="2714511"/>
              <a:chExt cx="1636189" cy="375757"/>
            </a:xfrm>
          </p:grpSpPr>
          <p:sp>
            <p:nvSpPr>
              <p:cNvPr id="98" name="圆角矩形 97"/>
              <p:cNvSpPr/>
              <p:nvPr/>
            </p:nvSpPr>
            <p:spPr>
              <a:xfrm>
                <a:off x="323528" y="2730475"/>
                <a:ext cx="1584622" cy="359793"/>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9" name="文本框 13"/>
              <p:cNvSpPr txBox="1">
                <a:spLocks noChangeArrowheads="1"/>
              </p:cNvSpPr>
              <p:nvPr/>
            </p:nvSpPr>
            <p:spPr bwMode="auto">
              <a:xfrm>
                <a:off x="591317" y="2714511"/>
                <a:ext cx="136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科技推广</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p:txBody>
          </p:sp>
        </p:grpSp>
        <p:grpSp>
          <p:nvGrpSpPr>
            <p:cNvPr id="102" name="组合 101"/>
            <p:cNvGrpSpPr>
              <a:grpSpLocks/>
            </p:cNvGrpSpPr>
            <p:nvPr/>
          </p:nvGrpSpPr>
          <p:grpSpPr bwMode="auto">
            <a:xfrm>
              <a:off x="1420274" y="2073389"/>
              <a:ext cx="1626473" cy="369332"/>
              <a:chOff x="323528" y="3328120"/>
              <a:chExt cx="1626335" cy="368776"/>
            </a:xfrm>
          </p:grpSpPr>
          <p:sp>
            <p:nvSpPr>
              <p:cNvPr id="103" name="圆角矩形 102"/>
              <p:cNvSpPr/>
              <p:nvPr/>
            </p:nvSpPr>
            <p:spPr>
              <a:xfrm>
                <a:off x="323528" y="3328120"/>
                <a:ext cx="1584191" cy="359821"/>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4" name="文本框 17"/>
              <p:cNvSpPr txBox="1">
                <a:spLocks noChangeArrowheads="1"/>
              </p:cNvSpPr>
              <p:nvPr/>
            </p:nvSpPr>
            <p:spPr bwMode="auto">
              <a:xfrm>
                <a:off x="323528" y="3328120"/>
                <a:ext cx="1626335" cy="368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a:solidFill>
                      <a:schemeClr val="accent3">
                        <a:lumMod val="50000"/>
                      </a:schemeClr>
                    </a:solidFill>
                    <a:latin typeface="华文琥珀" panose="02010800040101010101" pitchFamily="2" charset="-122"/>
                    <a:ea typeface="华文琥珀" panose="02010800040101010101" pitchFamily="2" charset="-122"/>
                  </a:rPr>
                  <a:t>技术公益支持</a:t>
                </a:r>
              </a:p>
            </p:txBody>
          </p:sp>
        </p:grpSp>
      </p:grpSp>
      <p:grpSp>
        <p:nvGrpSpPr>
          <p:cNvPr id="10" name="组合 9"/>
          <p:cNvGrpSpPr/>
          <p:nvPr/>
        </p:nvGrpSpPr>
        <p:grpSpPr>
          <a:xfrm>
            <a:off x="467315" y="2889346"/>
            <a:ext cx="2736525" cy="1403438"/>
            <a:chOff x="467315" y="2889346"/>
            <a:chExt cx="2736525" cy="1403438"/>
          </a:xfrm>
        </p:grpSpPr>
        <p:grpSp>
          <p:nvGrpSpPr>
            <p:cNvPr id="37" name="组合 36"/>
            <p:cNvGrpSpPr>
              <a:grpSpLocks/>
            </p:cNvGrpSpPr>
            <p:nvPr/>
          </p:nvGrpSpPr>
          <p:grpSpPr bwMode="auto">
            <a:xfrm>
              <a:off x="467315" y="3088664"/>
              <a:ext cx="504285" cy="1200330"/>
              <a:chOff x="323528" y="1535223"/>
              <a:chExt cx="1584622" cy="421114"/>
            </a:xfrm>
          </p:grpSpPr>
          <p:sp>
            <p:nvSpPr>
              <p:cNvPr id="40" name="圆角矩形 39"/>
              <p:cNvSpPr/>
              <p:nvPr/>
            </p:nvSpPr>
            <p:spPr>
              <a:xfrm>
                <a:off x="323528" y="1535224"/>
                <a:ext cx="1584622" cy="359811"/>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 name="文本框 3"/>
              <p:cNvSpPr txBox="1">
                <a:spLocks noChangeArrowheads="1"/>
              </p:cNvSpPr>
              <p:nvPr/>
            </p:nvSpPr>
            <p:spPr bwMode="auto">
              <a:xfrm>
                <a:off x="431639" y="1535223"/>
                <a:ext cx="1368399" cy="42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a:solidFill>
                      <a:schemeClr val="accent3">
                        <a:lumMod val="50000"/>
                      </a:schemeClr>
                    </a:solidFill>
                    <a:latin typeface="华文琥珀" panose="02010800040101010101" pitchFamily="2" charset="-122"/>
                    <a:ea typeface="华文琥珀" panose="02010800040101010101" pitchFamily="2" charset="-122"/>
                  </a:rPr>
                  <a:t>发展</a:t>
                </a:r>
                <a:endParaRPr lang="en-US" altLang="zh-CN" sz="1800" dirty="0" smtClean="0">
                  <a:solidFill>
                    <a:schemeClr val="accent3">
                      <a:lumMod val="50000"/>
                    </a:schemeClr>
                  </a:solidFill>
                  <a:latin typeface="华文琥珀" panose="02010800040101010101" pitchFamily="2" charset="-122"/>
                  <a:ea typeface="华文琥珀" panose="02010800040101010101" pitchFamily="2" charset="-122"/>
                </a:endParaRPr>
              </a:p>
              <a:p>
                <a:pPr>
                  <a:spcBef>
                    <a:spcPct val="0"/>
                  </a:spcBef>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期</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a:p>
                <a:pPr>
                  <a:spcBef>
                    <a:spcPct val="0"/>
                  </a:spcBef>
                  <a:buFontTx/>
                  <a:buNone/>
                </a:pPr>
                <a:endParaRPr lang="en-US" altLang="zh-CN" sz="1800" dirty="0" smtClean="0">
                  <a:solidFill>
                    <a:schemeClr val="accent3">
                      <a:lumMod val="50000"/>
                    </a:schemeClr>
                  </a:solidFill>
                  <a:latin typeface="华文琥珀" panose="02010800040101010101" pitchFamily="2" charset="-122"/>
                  <a:ea typeface="华文琥珀" panose="02010800040101010101" pitchFamily="2" charset="-122"/>
                </a:endParaRPr>
              </a:p>
            </p:txBody>
          </p:sp>
        </p:grpSp>
        <p:grpSp>
          <p:nvGrpSpPr>
            <p:cNvPr id="42" name="组合 34"/>
            <p:cNvGrpSpPr>
              <a:grpSpLocks/>
            </p:cNvGrpSpPr>
            <p:nvPr/>
          </p:nvGrpSpPr>
          <p:grpSpPr bwMode="auto">
            <a:xfrm>
              <a:off x="1420274" y="3400870"/>
              <a:ext cx="1584325" cy="369833"/>
              <a:chOff x="323528" y="2132609"/>
              <a:chExt cx="1584236" cy="369332"/>
            </a:xfrm>
          </p:grpSpPr>
          <p:sp>
            <p:nvSpPr>
              <p:cNvPr id="43" name="圆角矩形 42"/>
              <p:cNvSpPr/>
              <p:nvPr/>
            </p:nvSpPr>
            <p:spPr>
              <a:xfrm>
                <a:off x="323528" y="2132803"/>
                <a:ext cx="1584236" cy="359873"/>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4" name="文本框 9"/>
              <p:cNvSpPr txBox="1">
                <a:spLocks noChangeArrowheads="1"/>
              </p:cNvSpPr>
              <p:nvPr/>
            </p:nvSpPr>
            <p:spPr bwMode="auto">
              <a:xfrm>
                <a:off x="452518" y="2132609"/>
                <a:ext cx="136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监测网建设</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p:txBody>
          </p:sp>
        </p:grpSp>
        <p:grpSp>
          <p:nvGrpSpPr>
            <p:cNvPr id="45" name="组合 44"/>
            <p:cNvGrpSpPr>
              <a:grpSpLocks/>
            </p:cNvGrpSpPr>
            <p:nvPr/>
          </p:nvGrpSpPr>
          <p:grpSpPr bwMode="auto">
            <a:xfrm>
              <a:off x="1403648" y="2889346"/>
              <a:ext cx="1800192" cy="379825"/>
              <a:chOff x="323528" y="2730475"/>
              <a:chExt cx="1800529" cy="380903"/>
            </a:xfrm>
          </p:grpSpPr>
          <p:sp>
            <p:nvSpPr>
              <p:cNvPr id="46" name="圆角矩形 45"/>
              <p:cNvSpPr/>
              <p:nvPr/>
            </p:nvSpPr>
            <p:spPr>
              <a:xfrm>
                <a:off x="323528" y="2730475"/>
                <a:ext cx="1584622" cy="359793"/>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文本框 13"/>
              <p:cNvSpPr txBox="1">
                <a:spLocks noChangeArrowheads="1"/>
              </p:cNvSpPr>
              <p:nvPr/>
            </p:nvSpPr>
            <p:spPr bwMode="auto">
              <a:xfrm>
                <a:off x="755657" y="2742046"/>
                <a:ext cx="136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融资</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p:txBody>
          </p:sp>
        </p:grpSp>
        <p:grpSp>
          <p:nvGrpSpPr>
            <p:cNvPr id="48" name="组合 47"/>
            <p:cNvGrpSpPr>
              <a:grpSpLocks/>
            </p:cNvGrpSpPr>
            <p:nvPr/>
          </p:nvGrpSpPr>
          <p:grpSpPr bwMode="auto">
            <a:xfrm>
              <a:off x="1420274" y="3923452"/>
              <a:ext cx="1626473" cy="369332"/>
              <a:chOff x="323528" y="3328120"/>
              <a:chExt cx="1626335" cy="368776"/>
            </a:xfrm>
          </p:grpSpPr>
          <p:sp>
            <p:nvSpPr>
              <p:cNvPr id="49" name="圆角矩形 48"/>
              <p:cNvSpPr/>
              <p:nvPr/>
            </p:nvSpPr>
            <p:spPr>
              <a:xfrm>
                <a:off x="323528" y="3328120"/>
                <a:ext cx="1584191" cy="359821"/>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 name="文本框 17"/>
              <p:cNvSpPr txBox="1">
                <a:spLocks noChangeArrowheads="1"/>
              </p:cNvSpPr>
              <p:nvPr/>
            </p:nvSpPr>
            <p:spPr bwMode="auto">
              <a:xfrm>
                <a:off x="323528" y="3328120"/>
                <a:ext cx="1626335" cy="368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大数据库建设</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p:txBody>
          </p:sp>
        </p:grpSp>
      </p:grpSp>
      <p:grpSp>
        <p:nvGrpSpPr>
          <p:cNvPr id="11" name="组合 10"/>
          <p:cNvGrpSpPr/>
          <p:nvPr/>
        </p:nvGrpSpPr>
        <p:grpSpPr>
          <a:xfrm>
            <a:off x="467315" y="4688862"/>
            <a:ext cx="2988552" cy="1404492"/>
            <a:chOff x="467315" y="4688862"/>
            <a:chExt cx="2988552" cy="1404492"/>
          </a:xfrm>
        </p:grpSpPr>
        <p:grpSp>
          <p:nvGrpSpPr>
            <p:cNvPr id="31" name="组合 30"/>
            <p:cNvGrpSpPr>
              <a:grpSpLocks/>
            </p:cNvGrpSpPr>
            <p:nvPr/>
          </p:nvGrpSpPr>
          <p:grpSpPr bwMode="auto">
            <a:xfrm>
              <a:off x="467315" y="4889234"/>
              <a:ext cx="504285" cy="1200330"/>
              <a:chOff x="323528" y="1535223"/>
              <a:chExt cx="1584622" cy="421114"/>
            </a:xfrm>
          </p:grpSpPr>
          <p:sp>
            <p:nvSpPr>
              <p:cNvPr id="32" name="圆角矩形 31"/>
              <p:cNvSpPr/>
              <p:nvPr/>
            </p:nvSpPr>
            <p:spPr>
              <a:xfrm>
                <a:off x="323528" y="1535224"/>
                <a:ext cx="1584622" cy="359811"/>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文本框 3"/>
              <p:cNvSpPr txBox="1">
                <a:spLocks noChangeArrowheads="1"/>
              </p:cNvSpPr>
              <p:nvPr/>
            </p:nvSpPr>
            <p:spPr bwMode="auto">
              <a:xfrm>
                <a:off x="431639" y="1535223"/>
                <a:ext cx="1368399" cy="42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a:solidFill>
                      <a:schemeClr val="accent3">
                        <a:lumMod val="50000"/>
                      </a:schemeClr>
                    </a:solidFill>
                    <a:latin typeface="华文琥珀" panose="02010800040101010101" pitchFamily="2" charset="-122"/>
                    <a:ea typeface="华文琥珀" panose="02010800040101010101" pitchFamily="2" charset="-122"/>
                  </a:rPr>
                  <a:t>收益</a:t>
                </a:r>
                <a:endParaRPr lang="en-US" altLang="zh-CN" sz="1800" dirty="0" smtClean="0">
                  <a:solidFill>
                    <a:schemeClr val="accent3">
                      <a:lumMod val="50000"/>
                    </a:schemeClr>
                  </a:solidFill>
                  <a:latin typeface="华文琥珀" panose="02010800040101010101" pitchFamily="2" charset="-122"/>
                  <a:ea typeface="华文琥珀" panose="02010800040101010101" pitchFamily="2" charset="-122"/>
                </a:endParaRPr>
              </a:p>
              <a:p>
                <a:pPr>
                  <a:spcBef>
                    <a:spcPct val="0"/>
                  </a:spcBef>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期</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a:p>
                <a:pPr>
                  <a:spcBef>
                    <a:spcPct val="0"/>
                  </a:spcBef>
                  <a:buFontTx/>
                  <a:buNone/>
                </a:pPr>
                <a:endParaRPr lang="en-US" altLang="zh-CN" sz="1800" dirty="0" smtClean="0">
                  <a:solidFill>
                    <a:schemeClr val="accent3">
                      <a:lumMod val="50000"/>
                    </a:schemeClr>
                  </a:solidFill>
                  <a:latin typeface="华文琥珀" panose="02010800040101010101" pitchFamily="2" charset="-122"/>
                  <a:ea typeface="华文琥珀" panose="02010800040101010101" pitchFamily="2" charset="-122"/>
                </a:endParaRPr>
              </a:p>
            </p:txBody>
          </p:sp>
        </p:grpSp>
        <p:grpSp>
          <p:nvGrpSpPr>
            <p:cNvPr id="34" name="组合 34"/>
            <p:cNvGrpSpPr>
              <a:grpSpLocks/>
            </p:cNvGrpSpPr>
            <p:nvPr/>
          </p:nvGrpSpPr>
          <p:grpSpPr bwMode="auto">
            <a:xfrm>
              <a:off x="1420274" y="5201440"/>
              <a:ext cx="1584325" cy="369833"/>
              <a:chOff x="323528" y="2132609"/>
              <a:chExt cx="1584236" cy="369332"/>
            </a:xfrm>
          </p:grpSpPr>
          <p:sp>
            <p:nvSpPr>
              <p:cNvPr id="35" name="圆角矩形 34"/>
              <p:cNvSpPr/>
              <p:nvPr/>
            </p:nvSpPr>
            <p:spPr>
              <a:xfrm>
                <a:off x="323528" y="2132803"/>
                <a:ext cx="1584236" cy="359873"/>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文本框 9"/>
              <p:cNvSpPr txBox="1">
                <a:spLocks noChangeArrowheads="1"/>
              </p:cNvSpPr>
              <p:nvPr/>
            </p:nvSpPr>
            <p:spPr bwMode="auto">
              <a:xfrm>
                <a:off x="452518" y="2132609"/>
                <a:ext cx="136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监测网</a:t>
                </a:r>
                <a:r>
                  <a:rPr lang="zh-CN" altLang="en-US" sz="1800" dirty="0">
                    <a:solidFill>
                      <a:schemeClr val="accent3">
                        <a:lumMod val="50000"/>
                      </a:schemeClr>
                    </a:solidFill>
                    <a:latin typeface="华文琥珀" panose="02010800040101010101" pitchFamily="2" charset="-122"/>
                    <a:ea typeface="华文琥珀" panose="02010800040101010101" pitchFamily="2" charset="-122"/>
                  </a:rPr>
                  <a:t>运营</a:t>
                </a:r>
              </a:p>
            </p:txBody>
          </p:sp>
        </p:grpSp>
        <p:grpSp>
          <p:nvGrpSpPr>
            <p:cNvPr id="38" name="组合 37"/>
            <p:cNvGrpSpPr>
              <a:grpSpLocks/>
            </p:cNvGrpSpPr>
            <p:nvPr/>
          </p:nvGrpSpPr>
          <p:grpSpPr bwMode="auto">
            <a:xfrm>
              <a:off x="1403648" y="4688862"/>
              <a:ext cx="2052219" cy="369332"/>
              <a:chOff x="323528" y="2729416"/>
              <a:chExt cx="2052603" cy="370380"/>
            </a:xfrm>
          </p:grpSpPr>
          <p:sp>
            <p:nvSpPr>
              <p:cNvPr id="39" name="圆角矩形 38"/>
              <p:cNvSpPr/>
              <p:nvPr/>
            </p:nvSpPr>
            <p:spPr>
              <a:xfrm>
                <a:off x="323528" y="2730475"/>
                <a:ext cx="1584622" cy="359793"/>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1" name="文本框 13"/>
              <p:cNvSpPr txBox="1">
                <a:spLocks noChangeArrowheads="1"/>
              </p:cNvSpPr>
              <p:nvPr/>
            </p:nvSpPr>
            <p:spPr bwMode="auto">
              <a:xfrm>
                <a:off x="503581" y="2729416"/>
                <a:ext cx="1872550" cy="37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第三方服务</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p:txBody>
          </p:sp>
        </p:grpSp>
        <p:grpSp>
          <p:nvGrpSpPr>
            <p:cNvPr id="52" name="组合 51"/>
            <p:cNvGrpSpPr>
              <a:grpSpLocks/>
            </p:cNvGrpSpPr>
            <p:nvPr/>
          </p:nvGrpSpPr>
          <p:grpSpPr bwMode="auto">
            <a:xfrm>
              <a:off x="1420274" y="5724022"/>
              <a:ext cx="1626473" cy="369332"/>
              <a:chOff x="323528" y="3328120"/>
              <a:chExt cx="1626335" cy="368776"/>
            </a:xfrm>
          </p:grpSpPr>
          <p:sp>
            <p:nvSpPr>
              <p:cNvPr id="53" name="圆角矩形 52"/>
              <p:cNvSpPr/>
              <p:nvPr/>
            </p:nvSpPr>
            <p:spPr>
              <a:xfrm>
                <a:off x="323528" y="3328120"/>
                <a:ext cx="1584191" cy="359821"/>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4" name="文本框 17"/>
              <p:cNvSpPr txBox="1">
                <a:spLocks noChangeArrowheads="1"/>
              </p:cNvSpPr>
              <p:nvPr/>
            </p:nvSpPr>
            <p:spPr bwMode="auto">
              <a:xfrm>
                <a:off x="323528" y="3328120"/>
                <a:ext cx="1626335" cy="368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    数据收益</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p:txBody>
          </p:sp>
        </p:grpSp>
      </p:grpSp>
      <p:cxnSp>
        <p:nvCxnSpPr>
          <p:cNvPr id="3" name="直接箭头连接符 2"/>
          <p:cNvCxnSpPr/>
          <p:nvPr/>
        </p:nvCxnSpPr>
        <p:spPr>
          <a:xfrm>
            <a:off x="3448652" y="771169"/>
            <a:ext cx="7215" cy="545694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347855" y="1023649"/>
            <a:ext cx="2811700" cy="369332"/>
            <a:chOff x="3347855" y="1023649"/>
            <a:chExt cx="2811700" cy="369332"/>
          </a:xfrm>
        </p:grpSpPr>
        <p:sp>
          <p:nvSpPr>
            <p:cNvPr id="5" name="爆炸形 1 4"/>
            <p:cNvSpPr/>
            <p:nvPr/>
          </p:nvSpPr>
          <p:spPr>
            <a:xfrm>
              <a:off x="3347855" y="1127379"/>
              <a:ext cx="216024" cy="189706"/>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711283" y="1023649"/>
              <a:ext cx="2448272" cy="369332"/>
            </a:xfrm>
            <a:prstGeom prst="rect">
              <a:avLst/>
            </a:prstGeom>
            <a:noFill/>
          </p:spPr>
          <p:txBody>
            <a:bodyPr wrap="square" rtlCol="0">
              <a:spAutoFit/>
            </a:bodyPr>
            <a:lstStyle/>
            <a:p>
              <a:r>
                <a:rPr lang="en-US" altLang="zh-CN" b="1" dirty="0" smtClean="0">
                  <a:solidFill>
                    <a:srgbClr val="385D8A"/>
                  </a:solidFill>
                  <a:latin typeface="微软雅黑" panose="020B0503020204020204" pitchFamily="34" charset="-122"/>
                  <a:ea typeface="微软雅黑" panose="020B0503020204020204" pitchFamily="34" charset="-122"/>
                </a:rPr>
                <a:t>2017</a:t>
              </a:r>
              <a:r>
                <a:rPr lang="zh-CN" altLang="en-US" b="1" dirty="0" smtClean="0">
                  <a:solidFill>
                    <a:srgbClr val="385D8A"/>
                  </a:solidFill>
                  <a:latin typeface="微软雅黑" panose="020B0503020204020204" pitchFamily="34" charset="-122"/>
                  <a:ea typeface="微软雅黑" panose="020B0503020204020204" pitchFamily="34" charset="-122"/>
                </a:rPr>
                <a:t>年</a:t>
              </a:r>
              <a:r>
                <a:rPr lang="en-US" altLang="zh-CN" b="1" dirty="0" smtClean="0">
                  <a:solidFill>
                    <a:srgbClr val="385D8A"/>
                  </a:solidFill>
                  <a:latin typeface="微软雅黑" panose="020B0503020204020204" pitchFamily="34" charset="-122"/>
                  <a:ea typeface="微软雅黑" panose="020B0503020204020204" pitchFamily="34" charset="-122"/>
                </a:rPr>
                <a:t>7-10</a:t>
              </a:r>
              <a:r>
                <a:rPr lang="zh-CN" altLang="en-US" b="1" dirty="0" smtClean="0">
                  <a:solidFill>
                    <a:srgbClr val="385D8A"/>
                  </a:solidFill>
                  <a:latin typeface="微软雅黑" panose="020B0503020204020204" pitchFamily="34" charset="-122"/>
                  <a:ea typeface="微软雅黑" panose="020B0503020204020204" pitchFamily="34" charset="-122"/>
                </a:rPr>
                <a:t>月</a:t>
              </a:r>
              <a:endParaRPr lang="zh-CN" altLang="en-US" b="1" dirty="0">
                <a:solidFill>
                  <a:srgbClr val="385D8A"/>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3347855" y="1566734"/>
            <a:ext cx="2811700" cy="369332"/>
            <a:chOff x="3347855" y="1023649"/>
            <a:chExt cx="2811700" cy="369332"/>
          </a:xfrm>
        </p:grpSpPr>
        <p:sp>
          <p:nvSpPr>
            <p:cNvPr id="58" name="爆炸形 1 57"/>
            <p:cNvSpPr/>
            <p:nvPr/>
          </p:nvSpPr>
          <p:spPr>
            <a:xfrm>
              <a:off x="3347855" y="1127379"/>
              <a:ext cx="216024" cy="189706"/>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3711283" y="1023649"/>
              <a:ext cx="2448272" cy="369332"/>
            </a:xfrm>
            <a:prstGeom prst="rect">
              <a:avLst/>
            </a:prstGeom>
            <a:noFill/>
          </p:spPr>
          <p:txBody>
            <a:bodyPr wrap="square" rtlCol="0">
              <a:spAutoFit/>
            </a:bodyPr>
            <a:lstStyle/>
            <a:p>
              <a:r>
                <a:rPr lang="en-US" altLang="zh-CN" b="1" dirty="0" smtClean="0">
                  <a:solidFill>
                    <a:srgbClr val="385D8A"/>
                  </a:solidFill>
                  <a:latin typeface="微软雅黑" panose="020B0503020204020204" pitchFamily="34" charset="-122"/>
                  <a:ea typeface="微软雅黑" panose="020B0503020204020204" pitchFamily="34" charset="-122"/>
                </a:rPr>
                <a:t>2017</a:t>
              </a:r>
              <a:r>
                <a:rPr lang="zh-CN" altLang="en-US" b="1" dirty="0" smtClean="0">
                  <a:solidFill>
                    <a:srgbClr val="385D8A"/>
                  </a:solidFill>
                  <a:latin typeface="微软雅黑" panose="020B0503020204020204" pitchFamily="34" charset="-122"/>
                  <a:ea typeface="微软雅黑" panose="020B0503020204020204" pitchFamily="34" charset="-122"/>
                </a:rPr>
                <a:t>年</a:t>
              </a:r>
              <a:r>
                <a:rPr lang="en-US" altLang="zh-CN" b="1" dirty="0" smtClean="0">
                  <a:solidFill>
                    <a:srgbClr val="385D8A"/>
                  </a:solidFill>
                  <a:latin typeface="微软雅黑" panose="020B0503020204020204" pitchFamily="34" charset="-122"/>
                  <a:ea typeface="微软雅黑" panose="020B0503020204020204" pitchFamily="34" charset="-122"/>
                </a:rPr>
                <a:t>11</a:t>
              </a:r>
              <a:r>
                <a:rPr lang="zh-CN" altLang="en-US" b="1" dirty="0" smtClean="0">
                  <a:solidFill>
                    <a:srgbClr val="385D8A"/>
                  </a:solidFill>
                  <a:latin typeface="微软雅黑" panose="020B0503020204020204" pitchFamily="34" charset="-122"/>
                  <a:ea typeface="微软雅黑" panose="020B0503020204020204" pitchFamily="34" charset="-122"/>
                </a:rPr>
                <a:t>月</a:t>
              </a:r>
              <a:endParaRPr lang="zh-CN" altLang="en-US" b="1" dirty="0">
                <a:solidFill>
                  <a:srgbClr val="385D8A"/>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347855" y="2065547"/>
            <a:ext cx="2811700" cy="369332"/>
            <a:chOff x="3347855" y="1023649"/>
            <a:chExt cx="2811700" cy="369332"/>
          </a:xfrm>
        </p:grpSpPr>
        <p:sp>
          <p:nvSpPr>
            <p:cNvPr id="61" name="爆炸形 1 60"/>
            <p:cNvSpPr/>
            <p:nvPr/>
          </p:nvSpPr>
          <p:spPr>
            <a:xfrm>
              <a:off x="3347855" y="1127379"/>
              <a:ext cx="216024" cy="189706"/>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3711283" y="1023649"/>
              <a:ext cx="2448272" cy="369332"/>
            </a:xfrm>
            <a:prstGeom prst="rect">
              <a:avLst/>
            </a:prstGeom>
            <a:noFill/>
          </p:spPr>
          <p:txBody>
            <a:bodyPr wrap="square" rtlCol="0">
              <a:spAutoFit/>
            </a:bodyPr>
            <a:lstStyle/>
            <a:p>
              <a:r>
                <a:rPr lang="en-US" altLang="zh-CN" b="1" dirty="0" smtClean="0">
                  <a:solidFill>
                    <a:srgbClr val="385D8A"/>
                  </a:solidFill>
                  <a:latin typeface="微软雅黑" panose="020B0503020204020204" pitchFamily="34" charset="-122"/>
                  <a:ea typeface="微软雅黑" panose="020B0503020204020204" pitchFamily="34" charset="-122"/>
                </a:rPr>
                <a:t>2017</a:t>
              </a:r>
              <a:r>
                <a:rPr lang="zh-CN" altLang="en-US" b="1" dirty="0" smtClean="0">
                  <a:solidFill>
                    <a:srgbClr val="385D8A"/>
                  </a:solidFill>
                  <a:latin typeface="微软雅黑" panose="020B0503020204020204" pitchFamily="34" charset="-122"/>
                  <a:ea typeface="微软雅黑" panose="020B0503020204020204" pitchFamily="34" charset="-122"/>
                </a:rPr>
                <a:t>年</a:t>
              </a:r>
              <a:r>
                <a:rPr lang="en-US" altLang="zh-CN" b="1" dirty="0" smtClean="0">
                  <a:solidFill>
                    <a:srgbClr val="385D8A"/>
                  </a:solidFill>
                  <a:latin typeface="微软雅黑" panose="020B0503020204020204" pitchFamily="34" charset="-122"/>
                  <a:ea typeface="微软雅黑" panose="020B0503020204020204" pitchFamily="34" charset="-122"/>
                </a:rPr>
                <a:t>12</a:t>
              </a:r>
              <a:r>
                <a:rPr lang="zh-CN" altLang="en-US" b="1" dirty="0" smtClean="0">
                  <a:solidFill>
                    <a:srgbClr val="385D8A"/>
                  </a:solidFill>
                  <a:latin typeface="微软雅黑" panose="020B0503020204020204" pitchFamily="34" charset="-122"/>
                  <a:ea typeface="微软雅黑" panose="020B0503020204020204" pitchFamily="34" charset="-122"/>
                </a:rPr>
                <a:t>月</a:t>
              </a:r>
              <a:endParaRPr lang="zh-CN" altLang="en-US" b="1" dirty="0">
                <a:solidFill>
                  <a:srgbClr val="385D8A"/>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347855" y="2875208"/>
            <a:ext cx="2811700" cy="369332"/>
            <a:chOff x="3347855" y="1023649"/>
            <a:chExt cx="2811700" cy="369332"/>
          </a:xfrm>
        </p:grpSpPr>
        <p:sp>
          <p:nvSpPr>
            <p:cNvPr id="64" name="爆炸形 1 63"/>
            <p:cNvSpPr/>
            <p:nvPr/>
          </p:nvSpPr>
          <p:spPr>
            <a:xfrm>
              <a:off x="3347855" y="1127379"/>
              <a:ext cx="216024" cy="189706"/>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3711283" y="1023649"/>
              <a:ext cx="2448272" cy="369332"/>
            </a:xfrm>
            <a:prstGeom prst="rect">
              <a:avLst/>
            </a:prstGeom>
            <a:noFill/>
          </p:spPr>
          <p:txBody>
            <a:bodyPr wrap="square" rtlCol="0">
              <a:spAutoFit/>
            </a:bodyPr>
            <a:lstStyle/>
            <a:p>
              <a:r>
                <a:rPr lang="zh-CN" altLang="en-US" b="1" dirty="0" smtClean="0">
                  <a:solidFill>
                    <a:srgbClr val="385D8A"/>
                  </a:solidFill>
                  <a:latin typeface="微软雅黑" panose="020B0503020204020204" pitchFamily="34" charset="-122"/>
                  <a:ea typeface="微软雅黑" panose="020B0503020204020204" pitchFamily="34" charset="-122"/>
                </a:rPr>
                <a:t>长期计划</a:t>
              </a:r>
              <a:endParaRPr lang="zh-CN" altLang="en-US" b="1" dirty="0">
                <a:solidFill>
                  <a:srgbClr val="385D8A"/>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3347855" y="3412901"/>
            <a:ext cx="2811700" cy="369332"/>
            <a:chOff x="3347855" y="1023649"/>
            <a:chExt cx="2811700" cy="369332"/>
          </a:xfrm>
        </p:grpSpPr>
        <p:sp>
          <p:nvSpPr>
            <p:cNvPr id="67" name="爆炸形 1 66"/>
            <p:cNvSpPr/>
            <p:nvPr/>
          </p:nvSpPr>
          <p:spPr>
            <a:xfrm>
              <a:off x="3347855" y="1127379"/>
              <a:ext cx="216024" cy="189706"/>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3711283" y="1023649"/>
              <a:ext cx="2448272" cy="369332"/>
            </a:xfrm>
            <a:prstGeom prst="rect">
              <a:avLst/>
            </a:prstGeom>
            <a:noFill/>
          </p:spPr>
          <p:txBody>
            <a:bodyPr wrap="square" rtlCol="0">
              <a:spAutoFit/>
            </a:bodyPr>
            <a:lstStyle/>
            <a:p>
              <a:r>
                <a:rPr lang="en-US" altLang="zh-CN" b="1" dirty="0" smtClean="0">
                  <a:solidFill>
                    <a:srgbClr val="385D8A"/>
                  </a:solidFill>
                  <a:latin typeface="微软雅黑" panose="020B0503020204020204" pitchFamily="34" charset="-122"/>
                  <a:ea typeface="微软雅黑" panose="020B0503020204020204" pitchFamily="34" charset="-122"/>
                </a:rPr>
                <a:t>2018</a:t>
              </a:r>
              <a:r>
                <a:rPr lang="zh-CN" altLang="en-US" b="1" dirty="0" smtClean="0">
                  <a:solidFill>
                    <a:srgbClr val="385D8A"/>
                  </a:solidFill>
                  <a:latin typeface="微软雅黑" panose="020B0503020204020204" pitchFamily="34" charset="-122"/>
                  <a:ea typeface="微软雅黑" panose="020B0503020204020204" pitchFamily="34" charset="-122"/>
                </a:rPr>
                <a:t>年</a:t>
              </a:r>
              <a:r>
                <a:rPr lang="en-US" altLang="zh-CN" b="1" dirty="0" smtClean="0">
                  <a:solidFill>
                    <a:srgbClr val="385D8A"/>
                  </a:solidFill>
                  <a:latin typeface="微软雅黑" panose="020B0503020204020204" pitchFamily="34" charset="-122"/>
                  <a:ea typeface="微软雅黑" panose="020B0503020204020204" pitchFamily="34" charset="-122"/>
                </a:rPr>
                <a:t>3-10</a:t>
              </a:r>
              <a:r>
                <a:rPr lang="zh-CN" altLang="en-US" b="1" dirty="0" smtClean="0">
                  <a:solidFill>
                    <a:srgbClr val="385D8A"/>
                  </a:solidFill>
                  <a:latin typeface="微软雅黑" panose="020B0503020204020204" pitchFamily="34" charset="-122"/>
                  <a:ea typeface="微软雅黑" panose="020B0503020204020204" pitchFamily="34" charset="-122"/>
                </a:rPr>
                <a:t>月</a:t>
              </a:r>
              <a:endParaRPr lang="zh-CN" altLang="en-US" b="1" dirty="0">
                <a:solidFill>
                  <a:srgbClr val="385D8A"/>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3349988" y="3910849"/>
            <a:ext cx="2811700" cy="369332"/>
            <a:chOff x="3347855" y="1023649"/>
            <a:chExt cx="2811700" cy="369332"/>
          </a:xfrm>
        </p:grpSpPr>
        <p:sp>
          <p:nvSpPr>
            <p:cNvPr id="71" name="爆炸形 1 70"/>
            <p:cNvSpPr/>
            <p:nvPr/>
          </p:nvSpPr>
          <p:spPr>
            <a:xfrm>
              <a:off x="3347855" y="1127379"/>
              <a:ext cx="216024" cy="189706"/>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p:cNvSpPr txBox="1"/>
            <p:nvPr/>
          </p:nvSpPr>
          <p:spPr>
            <a:xfrm>
              <a:off x="3711283" y="1023649"/>
              <a:ext cx="2448272" cy="369332"/>
            </a:xfrm>
            <a:prstGeom prst="rect">
              <a:avLst/>
            </a:prstGeom>
            <a:noFill/>
          </p:spPr>
          <p:txBody>
            <a:bodyPr wrap="square" rtlCol="0">
              <a:spAutoFit/>
            </a:bodyPr>
            <a:lstStyle/>
            <a:p>
              <a:r>
                <a:rPr lang="en-US" altLang="zh-CN" b="1" dirty="0" smtClean="0">
                  <a:solidFill>
                    <a:srgbClr val="385D8A"/>
                  </a:solidFill>
                  <a:latin typeface="微软雅黑" panose="020B0503020204020204" pitchFamily="34" charset="-122"/>
                  <a:ea typeface="微软雅黑" panose="020B0503020204020204" pitchFamily="34" charset="-122"/>
                </a:rPr>
                <a:t>2018</a:t>
              </a:r>
              <a:r>
                <a:rPr lang="zh-CN" altLang="en-US" b="1" dirty="0" smtClean="0">
                  <a:solidFill>
                    <a:srgbClr val="385D8A"/>
                  </a:solidFill>
                  <a:latin typeface="微软雅黑" panose="020B0503020204020204" pitchFamily="34" charset="-122"/>
                  <a:ea typeface="微软雅黑" panose="020B0503020204020204" pitchFamily="34" charset="-122"/>
                </a:rPr>
                <a:t>年</a:t>
              </a:r>
              <a:r>
                <a:rPr lang="en-US" altLang="zh-CN" b="1" dirty="0" smtClean="0">
                  <a:solidFill>
                    <a:srgbClr val="385D8A"/>
                  </a:solidFill>
                  <a:latin typeface="微软雅黑" panose="020B0503020204020204" pitchFamily="34" charset="-122"/>
                  <a:ea typeface="微软雅黑" panose="020B0503020204020204" pitchFamily="34" charset="-122"/>
                </a:rPr>
                <a:t>8-10</a:t>
              </a:r>
              <a:r>
                <a:rPr lang="zh-CN" altLang="en-US" b="1" dirty="0" smtClean="0">
                  <a:solidFill>
                    <a:srgbClr val="385D8A"/>
                  </a:solidFill>
                  <a:latin typeface="微软雅黑" panose="020B0503020204020204" pitchFamily="34" charset="-122"/>
                  <a:ea typeface="微软雅黑" panose="020B0503020204020204" pitchFamily="34" charset="-122"/>
                </a:rPr>
                <a:t>月</a:t>
              </a:r>
              <a:endParaRPr lang="zh-CN" altLang="en-US" b="1" dirty="0">
                <a:solidFill>
                  <a:srgbClr val="385D8A"/>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3347855" y="4677565"/>
            <a:ext cx="2811700" cy="369332"/>
            <a:chOff x="3347855" y="1023649"/>
            <a:chExt cx="2811700" cy="369332"/>
          </a:xfrm>
        </p:grpSpPr>
        <p:sp>
          <p:nvSpPr>
            <p:cNvPr id="74" name="爆炸形 1 73"/>
            <p:cNvSpPr/>
            <p:nvPr/>
          </p:nvSpPr>
          <p:spPr>
            <a:xfrm>
              <a:off x="3347855" y="1127379"/>
              <a:ext cx="216024" cy="189706"/>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711283" y="1023649"/>
              <a:ext cx="2448272" cy="369332"/>
            </a:xfrm>
            <a:prstGeom prst="rect">
              <a:avLst/>
            </a:prstGeom>
            <a:noFill/>
          </p:spPr>
          <p:txBody>
            <a:bodyPr wrap="square" rtlCol="0">
              <a:spAutoFit/>
            </a:bodyPr>
            <a:lstStyle/>
            <a:p>
              <a:r>
                <a:rPr lang="en-US" altLang="zh-CN" b="1" dirty="0" smtClean="0">
                  <a:solidFill>
                    <a:srgbClr val="385D8A"/>
                  </a:solidFill>
                  <a:latin typeface="微软雅黑" panose="020B0503020204020204" pitchFamily="34" charset="-122"/>
                  <a:ea typeface="微软雅黑" panose="020B0503020204020204" pitchFamily="34" charset="-122"/>
                </a:rPr>
                <a:t>2013</a:t>
              </a:r>
              <a:r>
                <a:rPr lang="zh-CN" altLang="en-US" b="1" dirty="0" smtClean="0">
                  <a:solidFill>
                    <a:srgbClr val="385D8A"/>
                  </a:solidFill>
                  <a:latin typeface="微软雅黑" panose="020B0503020204020204" pitchFamily="34" charset="-122"/>
                  <a:ea typeface="微软雅黑" panose="020B0503020204020204" pitchFamily="34" charset="-122"/>
                </a:rPr>
                <a:t>年</a:t>
              </a:r>
              <a:r>
                <a:rPr lang="en-US" altLang="zh-CN" b="1" dirty="0" smtClean="0">
                  <a:solidFill>
                    <a:srgbClr val="385D8A"/>
                  </a:solidFill>
                  <a:latin typeface="微软雅黑" panose="020B0503020204020204" pitchFamily="34" charset="-122"/>
                  <a:ea typeface="微软雅黑" panose="020B0503020204020204" pitchFamily="34" charset="-122"/>
                </a:rPr>
                <a:t>7</a:t>
              </a:r>
              <a:r>
                <a:rPr lang="zh-CN" altLang="en-US" b="1" dirty="0" smtClean="0">
                  <a:solidFill>
                    <a:srgbClr val="385D8A"/>
                  </a:solidFill>
                  <a:latin typeface="微软雅黑" panose="020B0503020204020204" pitchFamily="34" charset="-122"/>
                  <a:ea typeface="微软雅黑" panose="020B0503020204020204" pitchFamily="34" charset="-122"/>
                </a:rPr>
                <a:t>月</a:t>
              </a:r>
              <a:r>
                <a:rPr lang="en-US" altLang="zh-CN" b="1" dirty="0" smtClean="0">
                  <a:solidFill>
                    <a:srgbClr val="385D8A"/>
                  </a:solidFill>
                  <a:latin typeface="微软雅黑" panose="020B0503020204020204" pitchFamily="34" charset="-122"/>
                  <a:ea typeface="微软雅黑" panose="020B0503020204020204" pitchFamily="34" charset="-122"/>
                </a:rPr>
                <a:t>——</a:t>
              </a:r>
              <a:endParaRPr lang="zh-CN" altLang="en-US" b="1" dirty="0">
                <a:solidFill>
                  <a:srgbClr val="385D8A"/>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3347855" y="5220650"/>
            <a:ext cx="2811700" cy="369332"/>
            <a:chOff x="3347855" y="1023649"/>
            <a:chExt cx="2811700" cy="369332"/>
          </a:xfrm>
        </p:grpSpPr>
        <p:sp>
          <p:nvSpPr>
            <p:cNvPr id="77" name="爆炸形 1 76"/>
            <p:cNvSpPr/>
            <p:nvPr/>
          </p:nvSpPr>
          <p:spPr>
            <a:xfrm>
              <a:off x="3347855" y="1127379"/>
              <a:ext cx="216024" cy="189706"/>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3711283" y="1023649"/>
              <a:ext cx="2448272" cy="369332"/>
            </a:xfrm>
            <a:prstGeom prst="rect">
              <a:avLst/>
            </a:prstGeom>
            <a:noFill/>
          </p:spPr>
          <p:txBody>
            <a:bodyPr wrap="square" rtlCol="0">
              <a:spAutoFit/>
            </a:bodyPr>
            <a:lstStyle/>
            <a:p>
              <a:r>
                <a:rPr lang="en-US" altLang="zh-CN" b="1" dirty="0" smtClean="0">
                  <a:solidFill>
                    <a:srgbClr val="385D8A"/>
                  </a:solidFill>
                  <a:latin typeface="微软雅黑" panose="020B0503020204020204" pitchFamily="34" charset="-122"/>
                  <a:ea typeface="微软雅黑" panose="020B0503020204020204" pitchFamily="34" charset="-122"/>
                </a:rPr>
                <a:t>2018</a:t>
              </a:r>
              <a:r>
                <a:rPr lang="zh-CN" altLang="en-US" b="1" dirty="0" smtClean="0">
                  <a:solidFill>
                    <a:srgbClr val="385D8A"/>
                  </a:solidFill>
                  <a:latin typeface="微软雅黑" panose="020B0503020204020204" pitchFamily="34" charset="-122"/>
                  <a:ea typeface="微软雅黑" panose="020B0503020204020204" pitchFamily="34" charset="-122"/>
                </a:rPr>
                <a:t>年</a:t>
              </a:r>
              <a:r>
                <a:rPr lang="en-US" altLang="zh-CN" b="1" dirty="0" smtClean="0">
                  <a:solidFill>
                    <a:srgbClr val="385D8A"/>
                  </a:solidFill>
                  <a:latin typeface="微软雅黑" panose="020B0503020204020204" pitchFamily="34" charset="-122"/>
                  <a:ea typeface="微软雅黑" panose="020B0503020204020204" pitchFamily="34" charset="-122"/>
                </a:rPr>
                <a:t>10</a:t>
              </a:r>
              <a:r>
                <a:rPr lang="zh-CN" altLang="en-US" b="1" dirty="0" smtClean="0">
                  <a:solidFill>
                    <a:srgbClr val="385D8A"/>
                  </a:solidFill>
                  <a:latin typeface="微软雅黑" panose="020B0503020204020204" pitchFamily="34" charset="-122"/>
                  <a:ea typeface="微软雅黑" panose="020B0503020204020204" pitchFamily="34" charset="-122"/>
                </a:rPr>
                <a:t>月</a:t>
              </a:r>
              <a:r>
                <a:rPr lang="en-US" altLang="zh-CN" b="1" dirty="0" smtClean="0">
                  <a:solidFill>
                    <a:srgbClr val="385D8A"/>
                  </a:solidFill>
                  <a:latin typeface="微软雅黑" panose="020B0503020204020204" pitchFamily="34" charset="-122"/>
                  <a:ea typeface="微软雅黑" panose="020B0503020204020204" pitchFamily="34" charset="-122"/>
                </a:rPr>
                <a:t>——</a:t>
              </a:r>
              <a:endParaRPr lang="zh-CN" altLang="en-US" b="1" dirty="0">
                <a:solidFill>
                  <a:srgbClr val="385D8A"/>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3347855" y="5704019"/>
            <a:ext cx="2811700" cy="369332"/>
            <a:chOff x="3347855" y="1023649"/>
            <a:chExt cx="2811700" cy="369332"/>
          </a:xfrm>
        </p:grpSpPr>
        <p:sp>
          <p:nvSpPr>
            <p:cNvPr id="80" name="爆炸形 1 79"/>
            <p:cNvSpPr/>
            <p:nvPr/>
          </p:nvSpPr>
          <p:spPr>
            <a:xfrm>
              <a:off x="3347855" y="1127379"/>
              <a:ext cx="216024" cy="189706"/>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p:cNvSpPr txBox="1"/>
            <p:nvPr/>
          </p:nvSpPr>
          <p:spPr>
            <a:xfrm>
              <a:off x="3711283" y="1023649"/>
              <a:ext cx="2448272" cy="369332"/>
            </a:xfrm>
            <a:prstGeom prst="rect">
              <a:avLst/>
            </a:prstGeom>
            <a:noFill/>
          </p:spPr>
          <p:txBody>
            <a:bodyPr wrap="square" rtlCol="0">
              <a:spAutoFit/>
            </a:bodyPr>
            <a:lstStyle/>
            <a:p>
              <a:r>
                <a:rPr lang="en-US" altLang="zh-CN" b="1" dirty="0" smtClean="0">
                  <a:solidFill>
                    <a:srgbClr val="385D8A"/>
                  </a:solidFill>
                  <a:latin typeface="微软雅黑" panose="020B0503020204020204" pitchFamily="34" charset="-122"/>
                  <a:ea typeface="微软雅黑" panose="020B0503020204020204" pitchFamily="34" charset="-122"/>
                </a:rPr>
                <a:t>2018</a:t>
              </a:r>
              <a:r>
                <a:rPr lang="zh-CN" altLang="en-US" b="1" dirty="0" smtClean="0">
                  <a:solidFill>
                    <a:srgbClr val="385D8A"/>
                  </a:solidFill>
                  <a:latin typeface="微软雅黑" panose="020B0503020204020204" pitchFamily="34" charset="-122"/>
                  <a:ea typeface="微软雅黑" panose="020B0503020204020204" pitchFamily="34" charset="-122"/>
                </a:rPr>
                <a:t>年</a:t>
              </a:r>
              <a:r>
                <a:rPr lang="en-US" altLang="zh-CN" b="1" dirty="0" smtClean="0">
                  <a:solidFill>
                    <a:srgbClr val="385D8A"/>
                  </a:solidFill>
                  <a:latin typeface="微软雅黑" panose="020B0503020204020204" pitchFamily="34" charset="-122"/>
                  <a:ea typeface="微软雅黑" panose="020B0503020204020204" pitchFamily="34" charset="-122"/>
                </a:rPr>
                <a:t>10</a:t>
              </a:r>
              <a:r>
                <a:rPr lang="zh-CN" altLang="en-US" b="1" dirty="0" smtClean="0">
                  <a:solidFill>
                    <a:srgbClr val="385D8A"/>
                  </a:solidFill>
                  <a:latin typeface="微软雅黑" panose="020B0503020204020204" pitchFamily="34" charset="-122"/>
                  <a:ea typeface="微软雅黑" panose="020B0503020204020204" pitchFamily="34" charset="-122"/>
                </a:rPr>
                <a:t>月</a:t>
              </a:r>
              <a:r>
                <a:rPr lang="en-US" altLang="zh-CN" b="1" dirty="0" smtClean="0">
                  <a:solidFill>
                    <a:srgbClr val="385D8A"/>
                  </a:solidFill>
                  <a:latin typeface="微软雅黑" panose="020B0503020204020204" pitchFamily="34" charset="-122"/>
                  <a:ea typeface="微软雅黑" panose="020B0503020204020204" pitchFamily="34" charset="-122"/>
                </a:rPr>
                <a:t>——</a:t>
              </a:r>
              <a:endParaRPr lang="zh-CN" altLang="en-US" b="1" dirty="0">
                <a:solidFill>
                  <a:srgbClr val="385D8A"/>
                </a:solidFill>
                <a:latin typeface="微软雅黑" panose="020B0503020204020204" pitchFamily="34" charset="-122"/>
                <a:ea typeface="微软雅黑" panose="020B0503020204020204" pitchFamily="34" charset="-122"/>
              </a:endParaRPr>
            </a:p>
          </p:txBody>
        </p:sp>
      </p:gr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1567" y="686040"/>
            <a:ext cx="5042267" cy="3641431"/>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81844" y="2472467"/>
            <a:ext cx="5028863" cy="3710008"/>
          </a:xfrm>
          <a:prstGeom prst="rect">
            <a:avLst/>
          </a:prstGeom>
        </p:spPr>
      </p:pic>
      <p:sp>
        <p:nvSpPr>
          <p:cNvPr id="4" name="文本框 3"/>
          <p:cNvSpPr txBox="1"/>
          <p:nvPr/>
        </p:nvSpPr>
        <p:spPr>
          <a:xfrm>
            <a:off x="6236453" y="2630207"/>
            <a:ext cx="2511907" cy="646331"/>
          </a:xfrm>
          <a:prstGeom prst="rect">
            <a:avLst/>
          </a:prstGeom>
          <a:noFill/>
        </p:spPr>
        <p:txBody>
          <a:bodyPr wrap="square" rtlCol="0">
            <a:spAutoFit/>
          </a:bodyPr>
          <a:lstStyle/>
          <a:p>
            <a:pPr algn="ctr"/>
            <a:r>
              <a:rPr lang="zh-CN" altLang="en-US" dirty="0" smtClean="0">
                <a:solidFill>
                  <a:srgbClr val="002060"/>
                </a:solidFill>
                <a:latin typeface="微软雅黑" panose="020B0503020204020204" pitchFamily="34" charset="-122"/>
                <a:ea typeface="微软雅黑" panose="020B0503020204020204" pitchFamily="34" charset="-122"/>
              </a:rPr>
              <a:t>在专业领域科技会议做技术推广</a:t>
            </a:r>
            <a:endParaRPr lang="zh-CN" altLang="en-US" dirty="0">
              <a:solidFill>
                <a:srgbClr val="002060"/>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658814" y="934663"/>
            <a:ext cx="5292080" cy="5270631"/>
            <a:chOff x="3577188" y="771169"/>
            <a:chExt cx="5292080" cy="5270631"/>
          </a:xfrm>
        </p:grpSpPr>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77188" y="771169"/>
              <a:ext cx="5292080" cy="3628129"/>
            </a:xfrm>
            <a:prstGeom prst="rect">
              <a:avLst/>
            </a:prstGeom>
          </p:spPr>
        </p:pic>
        <p:sp>
          <p:nvSpPr>
            <p:cNvPr id="13" name="文本框 12"/>
            <p:cNvSpPr txBox="1"/>
            <p:nvPr/>
          </p:nvSpPr>
          <p:spPr>
            <a:xfrm>
              <a:off x="3711283" y="4564472"/>
              <a:ext cx="5157985" cy="1477328"/>
            </a:xfrm>
            <a:prstGeom prst="rect">
              <a:avLst/>
            </a:prstGeom>
            <a:solidFill>
              <a:schemeClr val="bg1"/>
            </a:solidFill>
          </p:spPr>
          <p:txBody>
            <a:bodyPr wrap="square" rtlCol="0">
              <a:spAutoFit/>
            </a:bodyPr>
            <a:lstStyle/>
            <a:p>
              <a:r>
                <a:rPr lang="zh-CN" altLang="en-US" dirty="0" smtClean="0">
                  <a:solidFill>
                    <a:srgbClr val="002060"/>
                  </a:solidFill>
                  <a:latin typeface="微软雅黑" panose="020B0503020204020204" pitchFamily="34" charset="-122"/>
                  <a:ea typeface="微软雅黑" panose="020B0503020204020204" pitchFamily="34" charset="-122"/>
                </a:rPr>
                <a:t>邵帅博士为刘延</a:t>
              </a:r>
              <a:r>
                <a:rPr lang="zh-CN" altLang="en-US" smtClean="0">
                  <a:solidFill>
                    <a:srgbClr val="002060"/>
                  </a:solidFill>
                  <a:latin typeface="微软雅黑" panose="020B0503020204020204" pitchFamily="34" charset="-122"/>
                  <a:ea typeface="微软雅黑" panose="020B0503020204020204" pitchFamily="34" charset="-122"/>
                </a:rPr>
                <a:t>东副总理及山东省委</a:t>
              </a:r>
              <a:r>
                <a:rPr lang="zh-CN" altLang="en-US" dirty="0" smtClean="0">
                  <a:solidFill>
                    <a:srgbClr val="002060"/>
                  </a:solidFill>
                  <a:latin typeface="微软雅黑" panose="020B0503020204020204" pitchFamily="34" charset="-122"/>
                  <a:ea typeface="微软雅黑" panose="020B0503020204020204" pitchFamily="34" charset="-122"/>
                </a:rPr>
                <a:t>书记刘家义、科技部副部长王志刚、教育部副部长杜占元、青岛市市委书记张江汀、青岛市长孟凡利介绍奋翼环保科技产品</a:t>
              </a:r>
              <a:r>
                <a:rPr lang="en-US" altLang="zh-CN" dirty="0" smtClean="0">
                  <a:solidFill>
                    <a:srgbClr val="002060"/>
                  </a:solidFill>
                  <a:latin typeface="微软雅黑" panose="020B0503020204020204" pitchFamily="34" charset="-122"/>
                  <a:ea typeface="微软雅黑" panose="020B0503020204020204" pitchFamily="34" charset="-122"/>
                </a:rPr>
                <a:t>——</a:t>
              </a:r>
              <a:r>
                <a:rPr lang="zh-CN" altLang="en-US" dirty="0" smtClean="0">
                  <a:solidFill>
                    <a:srgbClr val="002060"/>
                  </a:solidFill>
                  <a:latin typeface="微软雅黑" panose="020B0503020204020204" pitchFamily="34" charset="-122"/>
                  <a:ea typeface="微软雅黑" panose="020B0503020204020204" pitchFamily="34" charset="-122"/>
                </a:rPr>
                <a:t>地下污染在线监测平台，受到刘延东副总理的好评。</a:t>
              </a:r>
              <a:endParaRPr lang="zh-CN" altLang="en-US" dirty="0">
                <a:solidFill>
                  <a:srgbClr val="00206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7547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par>
                          <p:cTn id="26" fill="hold">
                            <p:stCondLst>
                              <p:cond delay="500"/>
                            </p:stCondLst>
                            <p:childTnLst>
                              <p:par>
                                <p:cTn id="27" presetID="16" presetClass="entr" presetSubtype="2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barn(inVertical)">
                                      <p:cBhvr>
                                        <p:cTn id="29" dur="500"/>
                                        <p:tgtEl>
                                          <p:spTgt spid="57"/>
                                        </p:tgtEl>
                                      </p:cBhvr>
                                    </p:animEffect>
                                  </p:childTnLst>
                                </p:cTn>
                              </p:par>
                            </p:childTnLst>
                          </p:cTn>
                        </p:par>
                        <p:par>
                          <p:cTn id="30" fill="hold">
                            <p:stCondLst>
                              <p:cond delay="1000"/>
                            </p:stCondLst>
                            <p:childTnLst>
                              <p:par>
                                <p:cTn id="31" presetID="16" presetClass="entr" presetSubtype="21"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inVertical)">
                                      <p:cBhvr>
                                        <p:cTn id="33" dur="500"/>
                                        <p:tgtEl>
                                          <p:spTgt spid="6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barn(inVertical)">
                                      <p:cBhvr>
                                        <p:cTn id="38" dur="500"/>
                                        <p:tgtEl>
                                          <p:spTgt spid="63"/>
                                        </p:tgtEl>
                                      </p:cBhvr>
                                    </p:animEffect>
                                  </p:childTnLst>
                                </p:cTn>
                              </p:par>
                            </p:childTnLst>
                          </p:cTn>
                        </p:par>
                        <p:par>
                          <p:cTn id="39" fill="hold">
                            <p:stCondLst>
                              <p:cond delay="500"/>
                            </p:stCondLst>
                            <p:childTnLst>
                              <p:par>
                                <p:cTn id="40" presetID="16" presetClass="entr" presetSubtype="21"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barn(inVertical)">
                                      <p:cBhvr>
                                        <p:cTn id="42" dur="500"/>
                                        <p:tgtEl>
                                          <p:spTgt spid="66"/>
                                        </p:tgtEl>
                                      </p:cBhvr>
                                    </p:animEffect>
                                  </p:childTnLst>
                                </p:cTn>
                              </p:par>
                            </p:childTnLst>
                          </p:cTn>
                        </p:par>
                        <p:par>
                          <p:cTn id="43" fill="hold">
                            <p:stCondLst>
                              <p:cond delay="1000"/>
                            </p:stCondLst>
                            <p:childTnLst>
                              <p:par>
                                <p:cTn id="44" presetID="16" presetClass="entr" presetSubtype="21" fill="hold"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barn(inVertical)">
                                      <p:cBhvr>
                                        <p:cTn id="46" dur="500"/>
                                        <p:tgtEl>
                                          <p:spTgt spid="6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barn(inVertical)">
                                      <p:cBhvr>
                                        <p:cTn id="51" dur="500"/>
                                        <p:tgtEl>
                                          <p:spTgt spid="73"/>
                                        </p:tgtEl>
                                      </p:cBhvr>
                                    </p:animEffect>
                                  </p:childTnLst>
                                </p:cTn>
                              </p:par>
                            </p:childTnLst>
                          </p:cTn>
                        </p:par>
                        <p:par>
                          <p:cTn id="52" fill="hold">
                            <p:stCondLst>
                              <p:cond delay="500"/>
                            </p:stCondLst>
                            <p:childTnLst>
                              <p:par>
                                <p:cTn id="53" presetID="16" presetClass="entr" presetSubtype="21"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barn(inVertical)">
                                      <p:cBhvr>
                                        <p:cTn id="55" dur="500"/>
                                        <p:tgtEl>
                                          <p:spTgt spid="76"/>
                                        </p:tgtEl>
                                      </p:cBhvr>
                                    </p:animEffect>
                                  </p:childTnLst>
                                </p:cTn>
                              </p:par>
                            </p:childTnLst>
                          </p:cTn>
                        </p:par>
                        <p:par>
                          <p:cTn id="56" fill="hold">
                            <p:stCondLst>
                              <p:cond delay="1000"/>
                            </p:stCondLst>
                            <p:childTnLst>
                              <p:par>
                                <p:cTn id="57" presetID="16" presetClass="entr" presetSubtype="21" fill="hold"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barn(inVertical)">
                                      <p:cBhvr>
                                        <p:cTn id="59" dur="500"/>
                                        <p:tgtEl>
                                          <p:spTgt spid="7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mph" presetSubtype="0" fill="hold" nodeType="clickEffect">
                                  <p:stCondLst>
                                    <p:cond delay="0"/>
                                  </p:stCondLst>
                                  <p:childTnLst>
                                    <p:animScale>
                                      <p:cBhvr>
                                        <p:cTn id="68" dur="500" fill="hold"/>
                                        <p:tgtEl>
                                          <p:spTgt spid="14"/>
                                        </p:tgtEl>
                                      </p:cBhvr>
                                      <p:by x="25000" y="25000"/>
                                    </p:animScale>
                                  </p:childTnLst>
                                </p:cTn>
                              </p:par>
                              <p:par>
                                <p:cTn id="69" presetID="42" presetClass="path" presetSubtype="0" accel="50000" decel="50000" fill="hold" nodeType="withEffect">
                                  <p:stCondLst>
                                    <p:cond delay="0"/>
                                  </p:stCondLst>
                                  <p:childTnLst>
                                    <p:animMotion origin="layout" path="M 4.16667E-6 4.07407E-6 L 0.11198 -0.07477 " pathEditMode="relative" rAng="0" ptsTypes="AA">
                                      <p:cBhvr>
                                        <p:cTn id="70" dur="500" fill="hold"/>
                                        <p:tgtEl>
                                          <p:spTgt spid="14"/>
                                        </p:tgtEl>
                                        <p:attrNameLst>
                                          <p:attrName>ppt_x</p:attrName>
                                          <p:attrName>ppt_y</p:attrName>
                                        </p:attrNameLst>
                                      </p:cBhvr>
                                      <p:rCtr x="5590" y="-3750"/>
                                    </p:animMotion>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childTnLst>
                                </p:cTn>
                              </p:par>
                            </p:childTnLst>
                          </p:cTn>
                        </p:par>
                        <p:par>
                          <p:cTn id="76" fill="hold">
                            <p:stCondLst>
                              <p:cond delay="500"/>
                            </p:stCondLst>
                            <p:childTnLst>
                              <p:par>
                                <p:cTn id="77" presetID="22" presetClass="entr" presetSubtype="4"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down)">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xit" presetSubtype="0" fill="hold" nodeType="clickEffect">
                                  <p:stCondLst>
                                    <p:cond delay="0"/>
                                  </p:stCondLst>
                                  <p:childTnLst>
                                    <p:set>
                                      <p:cBhvr>
                                        <p:cTn id="83" dur="1" fill="hold">
                                          <p:stCondLst>
                                            <p:cond delay="0"/>
                                          </p:stCondLst>
                                        </p:cTn>
                                        <p:tgtEl>
                                          <p:spTgt spid="14"/>
                                        </p:tgtEl>
                                        <p:attrNameLst>
                                          <p:attrName>style.visibility</p:attrName>
                                        </p:attrNameLst>
                                      </p:cBhvr>
                                      <p:to>
                                        <p:strVal val="hidden"/>
                                      </p:to>
                                    </p:set>
                                  </p:childTnLst>
                                </p:cTn>
                              </p:par>
                            </p:childTnLst>
                          </p:cTn>
                        </p:par>
                        <p:par>
                          <p:cTn id="84" fill="hold">
                            <p:stCondLst>
                              <p:cond delay="0"/>
                            </p:stCondLst>
                            <p:childTnLst>
                              <p:par>
                                <p:cTn id="85" presetID="1" presetClass="exit" presetSubtype="0" fill="hold" nodeType="afterEffect">
                                  <p:stCondLst>
                                    <p:cond delay="0"/>
                                  </p:stCondLst>
                                  <p:childTnLst>
                                    <p:set>
                                      <p:cBhvr>
                                        <p:cTn id="86" dur="1" fill="hold">
                                          <p:stCondLst>
                                            <p:cond delay="0"/>
                                          </p:stCondLst>
                                        </p:cTn>
                                        <p:tgtEl>
                                          <p:spTgt spid="17"/>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4"/>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8"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7</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发展规划</a:t>
            </a:r>
            <a:endPar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reflection stA="79000" endPos="65000" dist="50800" dir="5400000" sy="-100000" algn="bl" rotWithShape="0"/>
            <a:softEdge rad="31750"/>
          </a:effectLst>
        </p:spPr>
      </p:pic>
      <p:cxnSp>
        <p:nvCxnSpPr>
          <p:cNvPr id="70" name="直接连接符 69"/>
          <p:cNvCxnSpPr/>
          <p:nvPr/>
        </p:nvCxnSpPr>
        <p:spPr>
          <a:xfrm>
            <a:off x="96526" y="6228113"/>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grpSp>
        <p:nvGrpSpPr>
          <p:cNvPr id="86" name="组合 85"/>
          <p:cNvGrpSpPr>
            <a:grpSpLocks/>
          </p:cNvGrpSpPr>
          <p:nvPr/>
        </p:nvGrpSpPr>
        <p:grpSpPr bwMode="auto">
          <a:xfrm>
            <a:off x="226070" y="1150955"/>
            <a:ext cx="4298948" cy="369332"/>
            <a:chOff x="323528" y="1535219"/>
            <a:chExt cx="4299755" cy="370397"/>
          </a:xfrm>
        </p:grpSpPr>
        <p:sp>
          <p:nvSpPr>
            <p:cNvPr id="87" name="圆角矩形 86"/>
            <p:cNvSpPr/>
            <p:nvPr/>
          </p:nvSpPr>
          <p:spPr>
            <a:xfrm>
              <a:off x="323528" y="1535224"/>
              <a:ext cx="1584622" cy="359811"/>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8" name="文本框 3"/>
            <p:cNvSpPr txBox="1">
              <a:spLocks noChangeArrowheads="1"/>
            </p:cNvSpPr>
            <p:nvPr/>
          </p:nvSpPr>
          <p:spPr bwMode="auto">
            <a:xfrm>
              <a:off x="539304" y="1535224"/>
              <a:ext cx="136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a:solidFill>
                    <a:schemeClr val="accent3">
                      <a:lumMod val="50000"/>
                    </a:schemeClr>
                  </a:solidFill>
                  <a:latin typeface="华文琥珀" panose="02010800040101010101" pitchFamily="2" charset="-122"/>
                  <a:ea typeface="华文琥珀" panose="02010800040101010101" pitchFamily="2" charset="-122"/>
                </a:rPr>
                <a:t>产品</a:t>
              </a: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定位</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p:txBody>
        </p:sp>
        <p:sp>
          <p:nvSpPr>
            <p:cNvPr id="90" name="文本框 89"/>
            <p:cNvSpPr txBox="1"/>
            <p:nvPr/>
          </p:nvSpPr>
          <p:spPr>
            <a:xfrm>
              <a:off x="2074868" y="1535219"/>
              <a:ext cx="2548415" cy="370397"/>
            </a:xfrm>
            <a:prstGeom prst="rect">
              <a:avLst/>
            </a:prstGeom>
            <a:ln>
              <a:noFill/>
            </a:ln>
            <a:effectLst/>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zh-CN" altLang="en-US" b="1" dirty="0">
                  <a:solidFill>
                    <a:srgbClr val="002060"/>
                  </a:solidFill>
                  <a:effectLst/>
                  <a:latin typeface="微软雅黑" panose="020B0503020204020204" pitchFamily="34" charset="-122"/>
                  <a:ea typeface="微软雅黑" panose="020B0503020204020204" pitchFamily="34" charset="-122"/>
                </a:rPr>
                <a:t>地下污染在线监测平台</a:t>
              </a:r>
            </a:p>
          </p:txBody>
        </p:sp>
      </p:grpSp>
      <p:grpSp>
        <p:nvGrpSpPr>
          <p:cNvPr id="91" name="组合 90"/>
          <p:cNvGrpSpPr>
            <a:grpSpLocks/>
          </p:cNvGrpSpPr>
          <p:nvPr/>
        </p:nvGrpSpPr>
        <p:grpSpPr bwMode="auto">
          <a:xfrm>
            <a:off x="226070" y="1741840"/>
            <a:ext cx="4010250" cy="375892"/>
            <a:chOff x="218504" y="2436405"/>
            <a:chExt cx="4010025" cy="375383"/>
          </a:xfrm>
        </p:grpSpPr>
        <p:grpSp>
          <p:nvGrpSpPr>
            <p:cNvPr id="92" name="组合 34"/>
            <p:cNvGrpSpPr>
              <a:grpSpLocks/>
            </p:cNvGrpSpPr>
            <p:nvPr/>
          </p:nvGrpSpPr>
          <p:grpSpPr bwMode="auto">
            <a:xfrm>
              <a:off x="218504" y="2442403"/>
              <a:ext cx="1584236" cy="369385"/>
              <a:chOff x="323528" y="2132803"/>
              <a:chExt cx="1584236" cy="369385"/>
            </a:xfrm>
          </p:grpSpPr>
          <p:sp>
            <p:nvSpPr>
              <p:cNvPr id="94" name="圆角矩形 93"/>
              <p:cNvSpPr/>
              <p:nvPr/>
            </p:nvSpPr>
            <p:spPr>
              <a:xfrm>
                <a:off x="323528" y="2132803"/>
                <a:ext cx="1584236" cy="359873"/>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5" name="文本框 9"/>
              <p:cNvSpPr txBox="1">
                <a:spLocks noChangeArrowheads="1"/>
              </p:cNvSpPr>
              <p:nvPr/>
            </p:nvSpPr>
            <p:spPr bwMode="auto">
              <a:xfrm>
                <a:off x="539304" y="2132856"/>
                <a:ext cx="136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a:solidFill>
                      <a:schemeClr val="accent3">
                        <a:lumMod val="50000"/>
                      </a:schemeClr>
                    </a:solidFill>
                    <a:latin typeface="华文琥珀" panose="02010800040101010101" pitchFamily="2" charset="-122"/>
                    <a:ea typeface="华文琥珀" panose="02010800040101010101" pitchFamily="2" charset="-122"/>
                  </a:rPr>
                  <a:t>推广口号</a:t>
                </a:r>
              </a:p>
            </p:txBody>
          </p:sp>
        </p:grpSp>
        <p:sp>
          <p:nvSpPr>
            <p:cNvPr id="93" name="文本框 7"/>
            <p:cNvSpPr txBox="1">
              <a:spLocks noChangeArrowheads="1"/>
            </p:cNvSpPr>
            <p:nvPr/>
          </p:nvSpPr>
          <p:spPr bwMode="auto">
            <a:xfrm>
              <a:off x="1969417" y="2436405"/>
              <a:ext cx="2259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b="1" dirty="0">
                  <a:solidFill>
                    <a:srgbClr val="002060"/>
                  </a:solidFill>
                  <a:effectLst/>
                  <a:latin typeface="微软雅黑" panose="020B0503020204020204" pitchFamily="34" charset="-122"/>
                  <a:ea typeface="微软雅黑" panose="020B0503020204020204" pitchFamily="34" charset="-122"/>
                </a:rPr>
                <a:t>科技守护环境！</a:t>
              </a:r>
            </a:p>
          </p:txBody>
        </p:sp>
      </p:grpSp>
      <p:grpSp>
        <p:nvGrpSpPr>
          <p:cNvPr id="97" name="组合 96"/>
          <p:cNvGrpSpPr>
            <a:grpSpLocks/>
          </p:cNvGrpSpPr>
          <p:nvPr/>
        </p:nvGrpSpPr>
        <p:grpSpPr bwMode="auto">
          <a:xfrm>
            <a:off x="226070" y="2342889"/>
            <a:ext cx="4010251" cy="371749"/>
            <a:chOff x="323528" y="2727016"/>
            <a:chExt cx="4011003" cy="372804"/>
          </a:xfrm>
        </p:grpSpPr>
        <p:sp>
          <p:nvSpPr>
            <p:cNvPr id="98" name="圆角矩形 97"/>
            <p:cNvSpPr/>
            <p:nvPr/>
          </p:nvSpPr>
          <p:spPr>
            <a:xfrm>
              <a:off x="323528" y="2730475"/>
              <a:ext cx="1584622" cy="359793"/>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9" name="文本框 13"/>
            <p:cNvSpPr txBox="1">
              <a:spLocks noChangeArrowheads="1"/>
            </p:cNvSpPr>
            <p:nvPr/>
          </p:nvSpPr>
          <p:spPr bwMode="auto">
            <a:xfrm>
              <a:off x="539304" y="2730488"/>
              <a:ext cx="136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a:solidFill>
                    <a:schemeClr val="accent3">
                      <a:lumMod val="50000"/>
                    </a:schemeClr>
                  </a:solidFill>
                  <a:latin typeface="华文琥珀" panose="02010800040101010101" pitchFamily="2" charset="-122"/>
                  <a:ea typeface="华文琥珀" panose="02010800040101010101" pitchFamily="2" charset="-122"/>
                </a:rPr>
                <a:t>品牌形象</a:t>
              </a:r>
            </a:p>
          </p:txBody>
        </p:sp>
        <p:sp>
          <p:nvSpPr>
            <p:cNvPr id="101" name="文本框 15"/>
            <p:cNvSpPr txBox="1">
              <a:spLocks noChangeArrowheads="1"/>
            </p:cNvSpPr>
            <p:nvPr/>
          </p:nvSpPr>
          <p:spPr bwMode="auto">
            <a:xfrm>
              <a:off x="2075419" y="2727016"/>
              <a:ext cx="2259112"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rgbClr val="002060"/>
                  </a:solidFill>
                  <a:effectLst/>
                  <a:latin typeface="微软雅黑" panose="020B0503020204020204" pitchFamily="34" charset="-122"/>
                  <a:ea typeface="微软雅黑" panose="020B0503020204020204" pitchFamily="34" charset="-122"/>
                </a:rPr>
                <a:t>高科技，易用，便捷</a:t>
              </a:r>
            </a:p>
          </p:txBody>
        </p:sp>
      </p:grpSp>
      <p:grpSp>
        <p:nvGrpSpPr>
          <p:cNvPr id="102" name="组合 101"/>
          <p:cNvGrpSpPr>
            <a:grpSpLocks/>
          </p:cNvGrpSpPr>
          <p:nvPr/>
        </p:nvGrpSpPr>
        <p:grpSpPr bwMode="auto">
          <a:xfrm>
            <a:off x="226070" y="2934274"/>
            <a:ext cx="4298948" cy="378859"/>
            <a:chOff x="323528" y="3319163"/>
            <a:chExt cx="4298584" cy="378289"/>
          </a:xfrm>
        </p:grpSpPr>
        <p:sp>
          <p:nvSpPr>
            <p:cNvPr id="103" name="圆角矩形 102"/>
            <p:cNvSpPr/>
            <p:nvPr/>
          </p:nvSpPr>
          <p:spPr>
            <a:xfrm>
              <a:off x="323528" y="3328120"/>
              <a:ext cx="1584191" cy="359821"/>
            </a:xfrm>
            <a:prstGeom prst="round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4" name="文本框 17"/>
            <p:cNvSpPr txBox="1">
              <a:spLocks noChangeArrowheads="1"/>
            </p:cNvSpPr>
            <p:nvPr/>
          </p:nvSpPr>
          <p:spPr bwMode="auto">
            <a:xfrm>
              <a:off x="539304" y="3328120"/>
              <a:ext cx="136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dirty="0">
                  <a:solidFill>
                    <a:schemeClr val="accent3">
                      <a:lumMod val="50000"/>
                    </a:schemeClr>
                  </a:solidFill>
                  <a:latin typeface="华文琥珀" panose="02010800040101010101" pitchFamily="2" charset="-122"/>
                  <a:ea typeface="华文琥珀" panose="02010800040101010101" pitchFamily="2" charset="-122"/>
                </a:rPr>
                <a:t>市场</a:t>
              </a:r>
              <a:r>
                <a:rPr lang="zh-CN" altLang="en-US" sz="1800" dirty="0" smtClean="0">
                  <a:solidFill>
                    <a:schemeClr val="accent3">
                      <a:lumMod val="50000"/>
                    </a:schemeClr>
                  </a:solidFill>
                  <a:latin typeface="华文琥珀" panose="02010800040101010101" pitchFamily="2" charset="-122"/>
                  <a:ea typeface="华文琥珀" panose="02010800040101010101" pitchFamily="2" charset="-122"/>
                </a:rPr>
                <a:t>定位</a:t>
              </a:r>
              <a:endParaRPr lang="zh-CN" altLang="en-US" sz="1800" dirty="0">
                <a:solidFill>
                  <a:schemeClr val="accent3">
                    <a:lumMod val="50000"/>
                  </a:schemeClr>
                </a:solidFill>
                <a:latin typeface="华文琥珀" panose="02010800040101010101" pitchFamily="2" charset="-122"/>
                <a:ea typeface="华文琥珀" panose="02010800040101010101" pitchFamily="2" charset="-122"/>
              </a:endParaRPr>
            </a:p>
          </p:txBody>
        </p:sp>
        <p:sp>
          <p:nvSpPr>
            <p:cNvPr id="105" name="文本框 104"/>
            <p:cNvSpPr txBox="1"/>
            <p:nvPr/>
          </p:nvSpPr>
          <p:spPr>
            <a:xfrm>
              <a:off x="2074392" y="3319163"/>
              <a:ext cx="2547720" cy="368777"/>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spAutoFit/>
            </a:bodyPr>
            <a:lstStyle/>
            <a:p>
              <a:pPr>
                <a:spcBef>
                  <a:spcPct val="0"/>
                </a:spcBef>
                <a:defRPr/>
              </a:pPr>
              <a:r>
                <a:rPr lang="zh-CN" altLang="en-US" b="1" dirty="0">
                  <a:solidFill>
                    <a:srgbClr val="002060"/>
                  </a:solidFill>
                  <a:effectLst/>
                  <a:latin typeface="微软雅黑" panose="020B0503020204020204" pitchFamily="34" charset="-122"/>
                  <a:ea typeface="微软雅黑" panose="020B0503020204020204" pitchFamily="34" charset="-122"/>
                </a:rPr>
                <a:t>第三方</a:t>
              </a:r>
              <a:r>
                <a:rPr lang="zh-CN" altLang="en-US" b="1" dirty="0" smtClean="0">
                  <a:solidFill>
                    <a:srgbClr val="002060"/>
                  </a:solidFill>
                  <a:effectLst/>
                  <a:latin typeface="微软雅黑" panose="020B0503020204020204" pitchFamily="34" charset="-122"/>
                  <a:ea typeface="微软雅黑" panose="020B0503020204020204" pitchFamily="34" charset="-122"/>
                </a:rPr>
                <a:t>服务</a:t>
              </a:r>
              <a:endParaRPr lang="zh-CN" altLang="en-US" b="1" dirty="0">
                <a:solidFill>
                  <a:srgbClr val="002060"/>
                </a:solidFill>
                <a:effectLst/>
                <a:latin typeface="微软雅黑" panose="020B0503020204020204" pitchFamily="34" charset="-122"/>
                <a:ea typeface="微软雅黑" panose="020B0503020204020204" pitchFamily="34" charset="-122"/>
              </a:endParaRPr>
            </a:p>
          </p:txBody>
        </p:sp>
      </p:grpSp>
      <p:sp>
        <p:nvSpPr>
          <p:cNvPr id="125" name="文本框 124"/>
          <p:cNvSpPr txBox="1">
            <a:spLocks noChangeArrowheads="1"/>
          </p:cNvSpPr>
          <p:nvPr/>
        </p:nvSpPr>
        <p:spPr bwMode="auto">
          <a:xfrm>
            <a:off x="4979045" y="895365"/>
            <a:ext cx="39163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2400" b="1" dirty="0">
                <a:solidFill>
                  <a:srgbClr val="002060"/>
                </a:solidFill>
                <a:latin typeface="微软雅黑" panose="020B0503020204020204" pitchFamily="34" charset="-122"/>
                <a:ea typeface="微软雅黑" panose="020B0503020204020204" pitchFamily="34" charset="-122"/>
              </a:rPr>
              <a:t>推广计划：</a:t>
            </a:r>
            <a:endParaRPr lang="en-US" altLang="zh-CN" sz="2400" b="1" dirty="0">
              <a:solidFill>
                <a:srgbClr val="002060"/>
              </a:solidFill>
              <a:latin typeface="微软雅黑" panose="020B0503020204020204" pitchFamily="34" charset="-122"/>
              <a:ea typeface="微软雅黑" panose="020B0503020204020204" pitchFamily="34" charset="-122"/>
            </a:endParaRPr>
          </a:p>
          <a:p>
            <a:pPr>
              <a:spcBef>
                <a:spcPct val="0"/>
              </a:spcBef>
              <a:buFontTx/>
              <a:buNone/>
            </a:pPr>
            <a:r>
              <a:rPr lang="en-US" altLang="zh-CN" sz="2000" b="1" dirty="0">
                <a:solidFill>
                  <a:srgbClr val="002060"/>
                </a:solidFill>
                <a:latin typeface="微软雅黑" panose="020B0503020204020204" pitchFamily="34" charset="-122"/>
                <a:ea typeface="微软雅黑" panose="020B0503020204020204" pitchFamily="34" charset="-122"/>
              </a:rPr>
              <a:t>1.</a:t>
            </a:r>
            <a:r>
              <a:rPr lang="zh-CN" altLang="en-US" sz="2000" b="1" dirty="0">
                <a:solidFill>
                  <a:srgbClr val="002060"/>
                </a:solidFill>
                <a:latin typeface="微软雅黑" panose="020B0503020204020204" pitchFamily="34" charset="-122"/>
                <a:ea typeface="微软雅黑" panose="020B0503020204020204" pitchFamily="34" charset="-122"/>
              </a:rPr>
              <a:t>组织</a:t>
            </a:r>
            <a:r>
              <a:rPr lang="zh-CN" altLang="en-US" sz="2000" b="1" dirty="0" smtClean="0">
                <a:solidFill>
                  <a:srgbClr val="002060"/>
                </a:solidFill>
                <a:latin typeface="微软雅黑" panose="020B0503020204020204" pitchFamily="34" charset="-122"/>
                <a:ea typeface="微软雅黑" panose="020B0503020204020204" pitchFamily="34" charset="-122"/>
              </a:rPr>
              <a:t>成立地下</a:t>
            </a:r>
            <a:r>
              <a:rPr lang="zh-CN" altLang="en-US" sz="2000" b="1" dirty="0">
                <a:solidFill>
                  <a:srgbClr val="002060"/>
                </a:solidFill>
                <a:latin typeface="微软雅黑" panose="020B0503020204020204" pitchFamily="34" charset="-122"/>
                <a:ea typeface="微软雅黑" panose="020B0503020204020204" pitchFamily="34" charset="-122"/>
              </a:rPr>
              <a:t>污染调查、监测</a:t>
            </a:r>
            <a:r>
              <a:rPr lang="zh-CN" altLang="en-US" sz="2000" b="1" dirty="0">
                <a:solidFill>
                  <a:srgbClr val="FF0000"/>
                </a:solidFill>
                <a:latin typeface="微软雅黑" panose="020B0503020204020204" pitchFamily="34" charset="-122"/>
                <a:ea typeface="微软雅黑" panose="020B0503020204020204" pitchFamily="34" charset="-122"/>
              </a:rPr>
              <a:t>技术联盟</a:t>
            </a:r>
            <a:r>
              <a:rPr lang="zh-CN" altLang="en-US" sz="2000" b="1" dirty="0">
                <a:solidFill>
                  <a:srgbClr val="002060"/>
                </a:solidFill>
                <a:latin typeface="微软雅黑" panose="020B0503020204020204" pitchFamily="34" charset="-122"/>
                <a:ea typeface="微软雅黑" panose="020B0503020204020204" pitchFamily="34" charset="-122"/>
              </a:rPr>
              <a:t>。</a:t>
            </a:r>
            <a:endParaRPr lang="en-US" altLang="zh-CN" sz="2000" b="1" dirty="0">
              <a:solidFill>
                <a:srgbClr val="002060"/>
              </a:solidFill>
              <a:latin typeface="微软雅黑" panose="020B0503020204020204" pitchFamily="34" charset="-122"/>
              <a:ea typeface="微软雅黑" panose="020B0503020204020204" pitchFamily="34" charset="-122"/>
            </a:endParaRPr>
          </a:p>
          <a:p>
            <a:pPr>
              <a:spcBef>
                <a:spcPct val="0"/>
              </a:spcBef>
              <a:buFontTx/>
              <a:buNone/>
            </a:pPr>
            <a:r>
              <a:rPr lang="en-US" altLang="zh-CN" sz="2000" b="1" dirty="0">
                <a:solidFill>
                  <a:srgbClr val="002060"/>
                </a:solidFill>
                <a:latin typeface="微软雅黑" panose="020B0503020204020204" pitchFamily="34" charset="-122"/>
                <a:ea typeface="微软雅黑" panose="020B0503020204020204" pitchFamily="34" charset="-122"/>
              </a:rPr>
              <a:t>2.</a:t>
            </a:r>
            <a:r>
              <a:rPr lang="zh-CN" altLang="en-US" sz="2000" b="1" dirty="0">
                <a:solidFill>
                  <a:srgbClr val="002060"/>
                </a:solidFill>
                <a:latin typeface="微软雅黑" panose="020B0503020204020204" pitchFamily="34" charset="-122"/>
                <a:ea typeface="微软雅黑" panose="020B0503020204020204" pitchFamily="34" charset="-122"/>
              </a:rPr>
              <a:t>作为技术支持参与到公益</a:t>
            </a:r>
            <a:r>
              <a:rPr lang="zh-CN" altLang="en-US" sz="2000" b="1" dirty="0">
                <a:solidFill>
                  <a:srgbClr val="FF0000"/>
                </a:solidFill>
                <a:latin typeface="微软雅黑" panose="020B0503020204020204" pitchFamily="34" charset="-122"/>
                <a:ea typeface="微软雅黑" panose="020B0503020204020204" pitchFamily="34" charset="-122"/>
              </a:rPr>
              <a:t>环境法律</a:t>
            </a:r>
            <a:r>
              <a:rPr lang="zh-CN" altLang="en-US" sz="2000" b="1" dirty="0">
                <a:solidFill>
                  <a:srgbClr val="002060"/>
                </a:solidFill>
                <a:latin typeface="微软雅黑" panose="020B0503020204020204" pitchFamily="34" charset="-122"/>
                <a:ea typeface="微软雅黑" panose="020B0503020204020204" pitchFamily="34" charset="-122"/>
              </a:rPr>
              <a:t>事务中。</a:t>
            </a:r>
            <a:endParaRPr lang="en-US" altLang="zh-CN" sz="2000" b="1" dirty="0">
              <a:solidFill>
                <a:srgbClr val="002060"/>
              </a:solidFill>
              <a:latin typeface="微软雅黑" panose="020B0503020204020204" pitchFamily="34" charset="-122"/>
              <a:ea typeface="微软雅黑" panose="020B0503020204020204" pitchFamily="34" charset="-122"/>
            </a:endParaRPr>
          </a:p>
          <a:p>
            <a:pPr>
              <a:spcBef>
                <a:spcPct val="0"/>
              </a:spcBef>
              <a:buFontTx/>
              <a:buNone/>
            </a:pPr>
            <a:r>
              <a:rPr lang="en-US" altLang="zh-CN" sz="2000" b="1" dirty="0">
                <a:solidFill>
                  <a:srgbClr val="002060"/>
                </a:solidFill>
                <a:latin typeface="微软雅黑" panose="020B0503020204020204" pitchFamily="34" charset="-122"/>
                <a:ea typeface="微软雅黑" panose="020B0503020204020204" pitchFamily="34" charset="-122"/>
              </a:rPr>
              <a:t>3.</a:t>
            </a:r>
            <a:r>
              <a:rPr lang="zh-CN" altLang="en-US" sz="2000" b="1" dirty="0">
                <a:solidFill>
                  <a:srgbClr val="002060"/>
                </a:solidFill>
                <a:latin typeface="微软雅黑" panose="020B0503020204020204" pitchFamily="34" charset="-122"/>
                <a:ea typeface="微软雅黑" panose="020B0503020204020204" pitchFamily="34" charset="-122"/>
              </a:rPr>
              <a:t>利用市场先入的优势积极参与到政府</a:t>
            </a:r>
            <a:r>
              <a:rPr lang="en-US" altLang="zh-CN" sz="2000" b="1" dirty="0">
                <a:solidFill>
                  <a:srgbClr val="FF0000"/>
                </a:solidFill>
                <a:latin typeface="微软雅黑" panose="020B0503020204020204" pitchFamily="34" charset="-122"/>
                <a:ea typeface="微软雅黑" panose="020B0503020204020204" pitchFamily="34" charset="-122"/>
              </a:rPr>
              <a:t>PPP</a:t>
            </a:r>
            <a:r>
              <a:rPr lang="zh-CN" altLang="en-US" sz="2000" b="1" dirty="0">
                <a:solidFill>
                  <a:srgbClr val="002060"/>
                </a:solidFill>
                <a:latin typeface="微软雅黑" panose="020B0503020204020204" pitchFamily="34" charset="-122"/>
                <a:ea typeface="微软雅黑" panose="020B0503020204020204" pitchFamily="34" charset="-122"/>
              </a:rPr>
              <a:t>项目中。</a:t>
            </a:r>
          </a:p>
        </p:txBody>
      </p:sp>
      <p:sp>
        <p:nvSpPr>
          <p:cNvPr id="126" name="矩形 125"/>
          <p:cNvSpPr/>
          <p:nvPr/>
        </p:nvSpPr>
        <p:spPr>
          <a:xfrm rot="20093290">
            <a:off x="5404562" y="4025214"/>
            <a:ext cx="1569660" cy="646331"/>
          </a:xfrm>
          <a:prstGeom prst="rect">
            <a:avLst/>
          </a:prstGeom>
          <a:noFill/>
        </p:spPr>
        <p:txBody>
          <a:bodyPr wrap="none">
            <a:spAutoFit/>
          </a:bodyPr>
          <a:lstStyle/>
          <a:p>
            <a:pPr algn="ctr">
              <a:defRPr/>
            </a:pPr>
            <a:r>
              <a:rPr lang="zh-CN" altLang="en-US" sz="3600" b="1" dirty="0">
                <a:ln w="12700" cmpd="sng">
                  <a:solidFill>
                    <a:schemeClr val="accent4"/>
                  </a:solidFill>
                  <a:prstDash val="solid"/>
                </a:ln>
                <a:solidFill>
                  <a:srgbClr val="FFC000"/>
                </a:solidFill>
                <a:latin typeface="华文琥珀" panose="02010800040101010101" pitchFamily="2" charset="-122"/>
                <a:ea typeface="华文琥珀" panose="02010800040101010101" pitchFamily="2" charset="-122"/>
              </a:rPr>
              <a:t>公众号</a:t>
            </a:r>
          </a:p>
        </p:txBody>
      </p:sp>
      <p:sp>
        <p:nvSpPr>
          <p:cNvPr id="127" name="矩形 126"/>
          <p:cNvSpPr/>
          <p:nvPr/>
        </p:nvSpPr>
        <p:spPr>
          <a:xfrm rot="21252890">
            <a:off x="7192518" y="3947721"/>
            <a:ext cx="1107996" cy="646331"/>
          </a:xfrm>
          <a:prstGeom prst="rect">
            <a:avLst/>
          </a:prstGeom>
          <a:noFill/>
        </p:spPr>
        <p:txBody>
          <a:bodyPr wrap="none">
            <a:spAutoFit/>
          </a:bodyPr>
          <a:lstStyle/>
          <a:p>
            <a:pPr algn="ctr">
              <a:defRPr/>
            </a:pPr>
            <a:r>
              <a:rPr lang="zh-CN" altLang="en-US" sz="3600" b="1" dirty="0">
                <a:ln w="12700" cmpd="sng">
                  <a:solidFill>
                    <a:schemeClr val="accent4"/>
                  </a:solidFill>
                  <a:prstDash val="solid"/>
                </a:ln>
                <a:solidFill>
                  <a:srgbClr val="FFC000"/>
                </a:solidFill>
                <a:latin typeface="华文琥珀" panose="02010800040101010101" pitchFamily="2" charset="-122"/>
                <a:ea typeface="华文琥珀" panose="02010800040101010101" pitchFamily="2" charset="-122"/>
              </a:rPr>
              <a:t>微博</a:t>
            </a:r>
          </a:p>
        </p:txBody>
      </p:sp>
      <p:grpSp>
        <p:nvGrpSpPr>
          <p:cNvPr id="128" name="组合 127"/>
          <p:cNvGrpSpPr>
            <a:grpSpLocks/>
          </p:cNvGrpSpPr>
          <p:nvPr/>
        </p:nvGrpSpPr>
        <p:grpSpPr bwMode="auto">
          <a:xfrm>
            <a:off x="5280670" y="5160978"/>
            <a:ext cx="3892550" cy="771525"/>
            <a:chOff x="5269239" y="5567531"/>
            <a:chExt cx="3891707" cy="770744"/>
          </a:xfrm>
        </p:grpSpPr>
        <p:sp>
          <p:nvSpPr>
            <p:cNvPr id="129" name="矩形 128"/>
            <p:cNvSpPr/>
            <p:nvPr/>
          </p:nvSpPr>
          <p:spPr>
            <a:xfrm rot="352727">
              <a:off x="5269239" y="5691944"/>
              <a:ext cx="2031326" cy="646331"/>
            </a:xfrm>
            <a:prstGeom prst="rect">
              <a:avLst/>
            </a:prstGeom>
            <a:noFill/>
          </p:spPr>
          <p:txBody>
            <a:bodyPr wrap="none">
              <a:spAutoFit/>
            </a:bodyPr>
            <a:lstStyle/>
            <a:p>
              <a:pPr algn="ctr">
                <a:defRPr/>
              </a:pPr>
              <a:r>
                <a:rPr lang="zh-CN" altLang="en-US" sz="3600" b="1" dirty="0">
                  <a:ln w="12700" cmpd="sng">
                    <a:solidFill>
                      <a:schemeClr val="accent4"/>
                    </a:solidFill>
                    <a:prstDash val="solid"/>
                  </a:ln>
                  <a:solidFill>
                    <a:srgbClr val="FFC000"/>
                  </a:solidFill>
                  <a:latin typeface="华文琥珀" panose="02010800040101010101" pitchFamily="2" charset="-122"/>
                  <a:ea typeface="华文琥珀" panose="02010800040101010101" pitchFamily="2" charset="-122"/>
                </a:rPr>
                <a:t>搜索网站</a:t>
              </a:r>
            </a:p>
          </p:txBody>
        </p:sp>
        <p:sp>
          <p:nvSpPr>
            <p:cNvPr id="130" name="矩形 129"/>
            <p:cNvSpPr/>
            <p:nvPr/>
          </p:nvSpPr>
          <p:spPr>
            <a:xfrm rot="1642361">
              <a:off x="7129620" y="5567531"/>
              <a:ext cx="2031326" cy="646331"/>
            </a:xfrm>
            <a:prstGeom prst="rect">
              <a:avLst/>
            </a:prstGeom>
            <a:noFill/>
          </p:spPr>
          <p:txBody>
            <a:bodyPr wrap="none">
              <a:spAutoFit/>
            </a:bodyPr>
            <a:lstStyle/>
            <a:p>
              <a:pPr algn="ctr">
                <a:defRPr/>
              </a:pPr>
              <a:r>
                <a:rPr lang="zh-CN" altLang="en-US" sz="3600" b="1" dirty="0">
                  <a:ln w="12700" cmpd="sng">
                    <a:solidFill>
                      <a:schemeClr val="accent4"/>
                    </a:solidFill>
                    <a:prstDash val="solid"/>
                  </a:ln>
                  <a:solidFill>
                    <a:srgbClr val="FFC000"/>
                  </a:solidFill>
                  <a:latin typeface="华文琥珀" panose="02010800040101010101" pitchFamily="2" charset="-122"/>
                  <a:ea typeface="华文琥珀" panose="02010800040101010101" pitchFamily="2" charset="-122"/>
                </a:rPr>
                <a:t>学术推广</a:t>
              </a:r>
            </a:p>
          </p:txBody>
        </p:sp>
      </p:grpSp>
      <p:sp>
        <p:nvSpPr>
          <p:cNvPr id="2" name="文本框 1"/>
          <p:cNvSpPr txBox="1"/>
          <p:nvPr/>
        </p:nvSpPr>
        <p:spPr>
          <a:xfrm>
            <a:off x="74331" y="4407910"/>
            <a:ext cx="1902750" cy="584775"/>
          </a:xfrm>
          <a:prstGeom prst="rect">
            <a:avLst/>
          </a:prstGeom>
          <a:noFill/>
        </p:spPr>
        <p:txBody>
          <a:bodyPr wrap="square" rtlCol="0">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推广优势</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808056" y="4158106"/>
            <a:ext cx="3358978" cy="1215508"/>
            <a:chOff x="1808056" y="4158106"/>
            <a:chExt cx="3358978" cy="1215508"/>
          </a:xfrm>
        </p:grpSpPr>
        <p:cxnSp>
          <p:nvCxnSpPr>
            <p:cNvPr id="119" name="直接连接符 118"/>
            <p:cNvCxnSpPr/>
            <p:nvPr/>
          </p:nvCxnSpPr>
          <p:spPr bwMode="auto">
            <a:xfrm>
              <a:off x="1808056" y="4745794"/>
              <a:ext cx="488950" cy="1588"/>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20" name="直接连接符 119"/>
            <p:cNvCxnSpPr/>
            <p:nvPr/>
          </p:nvCxnSpPr>
          <p:spPr bwMode="auto">
            <a:xfrm flipV="1">
              <a:off x="2297006" y="4453694"/>
              <a:ext cx="0" cy="65405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21" name="直接连接符 120"/>
            <p:cNvCxnSpPr/>
            <p:nvPr/>
          </p:nvCxnSpPr>
          <p:spPr bwMode="auto">
            <a:xfrm>
              <a:off x="2297006" y="4453694"/>
              <a:ext cx="455612"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22" name="直接连接符 121"/>
            <p:cNvCxnSpPr/>
            <p:nvPr/>
          </p:nvCxnSpPr>
          <p:spPr bwMode="auto">
            <a:xfrm>
              <a:off x="2297006" y="5107744"/>
              <a:ext cx="455612"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38" name="文本框 37"/>
            <p:cNvSpPr txBox="1"/>
            <p:nvPr/>
          </p:nvSpPr>
          <p:spPr>
            <a:xfrm>
              <a:off x="2718762" y="4158106"/>
              <a:ext cx="2448272" cy="584775"/>
            </a:xfrm>
            <a:prstGeom prst="rect">
              <a:avLst/>
            </a:prstGeom>
            <a:noFill/>
          </p:spPr>
          <p:txBody>
            <a:bodyPr wrap="square" rtlCol="0">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技术领先</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2718762" y="4788839"/>
              <a:ext cx="2448272" cy="584775"/>
            </a:xfrm>
            <a:prstGeom prst="rect">
              <a:avLst/>
            </a:prstGeom>
            <a:noFill/>
          </p:spPr>
          <p:txBody>
            <a:bodyPr wrap="square" rtlCol="0">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市场先入</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65480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barn(inVertical)">
                                      <p:cBhvr>
                                        <p:cTn id="7" dur="500"/>
                                        <p:tgtEl>
                                          <p:spTgt spid="8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barn(inVertical)">
                                      <p:cBhvr>
                                        <p:cTn id="11" dur="500"/>
                                        <p:tgtEl>
                                          <p:spTgt spid="91"/>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barn(inVertical)">
                                      <p:cBhvr>
                                        <p:cTn id="15" dur="500"/>
                                        <p:tgtEl>
                                          <p:spTgt spid="97"/>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barn(inVertical)">
                                      <p:cBhvr>
                                        <p:cTn id="19" dur="500"/>
                                        <p:tgtEl>
                                          <p:spTgt spid="10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1000"/>
                            </p:stCondLst>
                            <p:childTnLst>
                              <p:par>
                                <p:cTn id="32" presetID="6" presetClass="entr" presetSubtype="16" fill="hold" grpId="0" nodeType="afterEffect">
                                  <p:stCondLst>
                                    <p:cond delay="0"/>
                                  </p:stCondLst>
                                  <p:childTnLst>
                                    <p:set>
                                      <p:cBhvr>
                                        <p:cTn id="33" dur="1" fill="hold">
                                          <p:stCondLst>
                                            <p:cond delay="0"/>
                                          </p:stCondLst>
                                        </p:cTn>
                                        <p:tgtEl>
                                          <p:spTgt spid="125"/>
                                        </p:tgtEl>
                                        <p:attrNameLst>
                                          <p:attrName>style.visibility</p:attrName>
                                        </p:attrNameLst>
                                      </p:cBhvr>
                                      <p:to>
                                        <p:strVal val="visible"/>
                                      </p:to>
                                    </p:set>
                                    <p:animEffect transition="in" filter="circle(in)">
                                      <p:cBhvr>
                                        <p:cTn id="34" dur="2000"/>
                                        <p:tgtEl>
                                          <p:spTgt spid="12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26"/>
                                        </p:tgtEl>
                                        <p:attrNameLst>
                                          <p:attrName>style.visibility</p:attrName>
                                        </p:attrNameLst>
                                      </p:cBhvr>
                                      <p:to>
                                        <p:strVal val="visible"/>
                                      </p:to>
                                    </p:set>
                                    <p:animEffect transition="in" filter="fade">
                                      <p:cBhvr>
                                        <p:cTn id="39" dur="500"/>
                                        <p:tgtEl>
                                          <p:spTgt spid="126"/>
                                        </p:tgtEl>
                                      </p:cBhvr>
                                    </p:animEffect>
                                  </p:childTnLst>
                                </p:cTn>
                              </p:par>
                              <p:par>
                                <p:cTn id="40" presetID="10" presetClass="entr" presetSubtype="0" fill="hold" nodeType="withEffect">
                                  <p:stCondLst>
                                    <p:cond delay="0"/>
                                  </p:stCondLst>
                                  <p:childTnLst>
                                    <p:set>
                                      <p:cBhvr>
                                        <p:cTn id="41" dur="1" fill="hold">
                                          <p:stCondLst>
                                            <p:cond delay="0"/>
                                          </p:stCondLst>
                                        </p:cTn>
                                        <p:tgtEl>
                                          <p:spTgt spid="127"/>
                                        </p:tgtEl>
                                        <p:attrNameLst>
                                          <p:attrName>style.visibility</p:attrName>
                                        </p:attrNameLst>
                                      </p:cBhvr>
                                      <p:to>
                                        <p:strVal val="visible"/>
                                      </p:to>
                                    </p:set>
                                    <p:animEffect transition="in" filter="fade">
                                      <p:cBhvr>
                                        <p:cTn id="42" dur="500"/>
                                        <p:tgtEl>
                                          <p:spTgt spid="127"/>
                                        </p:tgtEl>
                                      </p:cBhvr>
                                    </p:animEffect>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128"/>
                                        </p:tgtEl>
                                        <p:attrNameLst>
                                          <p:attrName>style.visibility</p:attrName>
                                        </p:attrNameLst>
                                      </p:cBhvr>
                                      <p:to>
                                        <p:strVal val="visible"/>
                                      </p:to>
                                    </p:set>
                                    <p:animEffect transition="in" filter="fade">
                                      <p:cBhvr>
                                        <p:cTn id="46"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9"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8</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财务预估</a:t>
            </a:r>
            <a:endPar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reflection stA="79000" endPos="65000" dist="50800" dir="5400000" sy="-100000" algn="bl" rotWithShape="0"/>
            <a:softEdge rad="31750"/>
          </a:effectLst>
        </p:spPr>
      </p:pic>
      <p:cxnSp>
        <p:nvCxnSpPr>
          <p:cNvPr id="70" name="直接连接符 69"/>
          <p:cNvCxnSpPr/>
          <p:nvPr/>
        </p:nvCxnSpPr>
        <p:spPr>
          <a:xfrm>
            <a:off x="95846" y="6268185"/>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87" name="文本框 12"/>
          <p:cNvSpPr txBox="1">
            <a:spLocks noChangeArrowheads="1"/>
          </p:cNvSpPr>
          <p:nvPr/>
        </p:nvSpPr>
        <p:spPr bwMode="auto">
          <a:xfrm>
            <a:off x="308844" y="5211981"/>
            <a:ext cx="81375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lgn="just">
              <a:spcBef>
                <a:spcPct val="0"/>
              </a:spcBef>
              <a:buFontTx/>
              <a:buNone/>
            </a:pPr>
            <a:r>
              <a:rPr lang="zh-CN" altLang="en-US" sz="2400" b="1" dirty="0" smtClean="0">
                <a:solidFill>
                  <a:srgbClr val="002060"/>
                </a:solidFill>
                <a:latin typeface="微软雅黑" panose="020B0503020204020204" pitchFamily="34" charset="-122"/>
                <a:ea typeface="微软雅黑" panose="020B0503020204020204" pitchFamily="34" charset="-122"/>
              </a:rPr>
              <a:t>      基于</a:t>
            </a:r>
            <a:r>
              <a:rPr lang="en-US" altLang="zh-CN" sz="2400" b="1" dirty="0" smtClean="0">
                <a:solidFill>
                  <a:srgbClr val="002060"/>
                </a:solidFill>
                <a:latin typeface="微软雅黑" panose="020B0503020204020204" pitchFamily="34" charset="-122"/>
                <a:ea typeface="微软雅黑" panose="020B0503020204020204" pitchFamily="34" charset="-122"/>
              </a:rPr>
              <a:t>2015</a:t>
            </a:r>
            <a:r>
              <a:rPr lang="zh-CN" altLang="en-US" sz="2400" b="1" dirty="0" smtClean="0">
                <a:solidFill>
                  <a:srgbClr val="002060"/>
                </a:solidFill>
                <a:latin typeface="微软雅黑" panose="020B0503020204020204" pitchFamily="34" charset="-122"/>
                <a:ea typeface="微软雅黑" panose="020B0503020204020204" pitchFamily="34" charset="-122"/>
              </a:rPr>
              <a:t>年、</a:t>
            </a:r>
            <a:r>
              <a:rPr lang="en-US" altLang="zh-CN" sz="2400" b="1" dirty="0" smtClean="0">
                <a:solidFill>
                  <a:srgbClr val="002060"/>
                </a:solidFill>
                <a:latin typeface="微软雅黑" panose="020B0503020204020204" pitchFamily="34" charset="-122"/>
                <a:ea typeface="微软雅黑" panose="020B0503020204020204" pitchFamily="34" charset="-122"/>
              </a:rPr>
              <a:t>2016</a:t>
            </a:r>
            <a:r>
              <a:rPr lang="zh-CN" altLang="en-US" sz="2400" b="1" dirty="0" smtClean="0">
                <a:solidFill>
                  <a:srgbClr val="002060"/>
                </a:solidFill>
                <a:latin typeface="微软雅黑" panose="020B0503020204020204" pitchFamily="34" charset="-122"/>
                <a:ea typeface="微软雅黑" panose="020B0503020204020204" pitchFamily="34" charset="-122"/>
              </a:rPr>
              <a:t>年团队营收、利润，未来市场拓展，政策性红利以及新的商业模式（</a:t>
            </a:r>
            <a:r>
              <a:rPr lang="en-US" altLang="zh-CN" sz="2400" b="1" dirty="0" smtClean="0">
                <a:solidFill>
                  <a:srgbClr val="002060"/>
                </a:solidFill>
                <a:latin typeface="微软雅黑" panose="020B0503020204020204" pitchFamily="34" charset="-122"/>
                <a:ea typeface="微软雅黑" panose="020B0503020204020204" pitchFamily="34" charset="-122"/>
              </a:rPr>
              <a:t>PPP</a:t>
            </a:r>
            <a:r>
              <a:rPr lang="zh-CN" altLang="en-US" sz="2400" b="1" dirty="0" smtClean="0">
                <a:solidFill>
                  <a:srgbClr val="002060"/>
                </a:solidFill>
                <a:latin typeface="微软雅黑" panose="020B0503020204020204" pitchFamily="34" charset="-122"/>
                <a:ea typeface="微软雅黑" panose="020B0503020204020204" pitchFamily="34" charset="-122"/>
              </a:rPr>
              <a:t>）作出的财务预估。</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graphicFrame>
        <p:nvGraphicFramePr>
          <p:cNvPr id="10" name="图表 9"/>
          <p:cNvGraphicFramePr/>
          <p:nvPr>
            <p:extLst>
              <p:ext uri="{D42A27DB-BD31-4B8C-83A1-F6EECF244321}">
                <p14:modId xmlns:p14="http://schemas.microsoft.com/office/powerpoint/2010/main" val="1856292974"/>
              </p:ext>
            </p:extLst>
          </p:nvPr>
        </p:nvGraphicFramePr>
        <p:xfrm>
          <a:off x="1329606" y="846655"/>
          <a:ext cx="6096000" cy="4064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9291269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7"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9</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融资</a:t>
            </a:r>
            <a:r>
              <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需求</a:t>
            </a: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reflection stA="79000" endPos="65000" dist="50800" dir="5400000" sy="-100000" algn="bl" rotWithShape="0"/>
            <a:softEdge rad="31750"/>
          </a:effectLst>
        </p:spPr>
      </p:pic>
      <p:cxnSp>
        <p:nvCxnSpPr>
          <p:cNvPr id="70" name="直接连接符 69"/>
          <p:cNvCxnSpPr/>
          <p:nvPr/>
        </p:nvCxnSpPr>
        <p:spPr>
          <a:xfrm>
            <a:off x="95846" y="6268185"/>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8" name="文本框 7"/>
          <p:cNvSpPr txBox="1">
            <a:spLocks noChangeArrowheads="1"/>
          </p:cNvSpPr>
          <p:nvPr/>
        </p:nvSpPr>
        <p:spPr bwMode="auto">
          <a:xfrm>
            <a:off x="453372" y="1225286"/>
            <a:ext cx="76882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2800" b="1" dirty="0">
                <a:solidFill>
                  <a:srgbClr val="002060"/>
                </a:solidFill>
                <a:latin typeface="微软雅黑" panose="020B0503020204020204" pitchFamily="34" charset="-122"/>
                <a:ea typeface="微软雅黑" panose="020B0503020204020204" pitchFamily="34" charset="-122"/>
              </a:rPr>
              <a:t>融资</a:t>
            </a:r>
            <a:r>
              <a:rPr lang="zh-CN" altLang="en-US" sz="2800" b="1" dirty="0" smtClean="0">
                <a:solidFill>
                  <a:srgbClr val="002060"/>
                </a:solidFill>
                <a:latin typeface="微软雅黑" panose="020B0503020204020204" pitchFamily="34" charset="-122"/>
                <a:ea typeface="微软雅黑" panose="020B0503020204020204" pitchFamily="34" charset="-122"/>
              </a:rPr>
              <a:t>金额</a:t>
            </a:r>
            <a:r>
              <a:rPr lang="en-US" altLang="zh-CN" sz="2800" b="1" dirty="0" smtClean="0">
                <a:solidFill>
                  <a:srgbClr val="FF0000"/>
                </a:solidFill>
                <a:latin typeface="微软雅黑" panose="020B0503020204020204" pitchFamily="34" charset="-122"/>
                <a:ea typeface="微软雅黑" panose="020B0503020204020204" pitchFamily="34" charset="-122"/>
              </a:rPr>
              <a:t>200w</a:t>
            </a:r>
            <a:r>
              <a:rPr lang="zh-CN" altLang="en-US" sz="2800" b="1" dirty="0" smtClean="0">
                <a:solidFill>
                  <a:srgbClr val="002060"/>
                </a:solidFill>
                <a:latin typeface="微软雅黑" panose="020B0503020204020204" pitchFamily="34" charset="-122"/>
                <a:ea typeface="微软雅黑" panose="020B0503020204020204" pitchFamily="34" charset="-122"/>
              </a:rPr>
              <a:t>。</a:t>
            </a:r>
            <a:endParaRPr lang="zh-CN" altLang="en-US" sz="2200" dirty="0">
              <a:solidFill>
                <a:srgbClr val="002060"/>
              </a:solidFill>
              <a:latin typeface="黑体" panose="02010609060101010101" pitchFamily="49" charset="-122"/>
            </a:endParaRPr>
          </a:p>
        </p:txBody>
      </p:sp>
      <p:sp>
        <p:nvSpPr>
          <p:cNvPr id="9" name="文本框 8"/>
          <p:cNvSpPr txBox="1"/>
          <p:nvPr/>
        </p:nvSpPr>
        <p:spPr>
          <a:xfrm>
            <a:off x="453372" y="2160323"/>
            <a:ext cx="7688263" cy="2585323"/>
          </a:xfrm>
          <a:prstGeom prst="rect">
            <a:avLst/>
          </a:prstGeom>
          <a:noFill/>
        </p:spPr>
        <p:txBody>
          <a:bodyPr>
            <a:spAutoFit/>
          </a:bodyPr>
          <a:lstStyle/>
          <a:p>
            <a:pPr>
              <a:defRPr/>
            </a:pPr>
            <a:r>
              <a:rPr lang="zh-CN" altLang="en-US" sz="2800" b="1" dirty="0">
                <a:solidFill>
                  <a:srgbClr val="002060"/>
                </a:solidFill>
                <a:latin typeface="微软雅黑" panose="020B0503020204020204" pitchFamily="34" charset="-122"/>
                <a:ea typeface="微软雅黑" panose="020B0503020204020204" pitchFamily="34" charset="-122"/>
              </a:rPr>
              <a:t>资金使用计划：</a:t>
            </a:r>
            <a:endParaRPr lang="en-US" altLang="zh-CN" sz="2800" b="1" dirty="0">
              <a:solidFill>
                <a:srgbClr val="002060"/>
              </a:solidFill>
              <a:latin typeface="微软雅黑" panose="020B0503020204020204" pitchFamily="34" charset="-122"/>
              <a:ea typeface="微软雅黑" panose="020B0503020204020204" pitchFamily="34" charset="-122"/>
            </a:endParaRPr>
          </a:p>
          <a:p>
            <a:pPr marL="457200" indent="-457200">
              <a:buFontTx/>
              <a:buAutoNum type="arabicPeriod"/>
              <a:defRPr/>
            </a:pPr>
            <a:r>
              <a:rPr lang="zh-CN" altLang="en-US" sz="2800" b="1" dirty="0">
                <a:solidFill>
                  <a:srgbClr val="002060"/>
                </a:solidFill>
                <a:latin typeface="微软雅黑" panose="020B0503020204020204" pitchFamily="34" charset="-122"/>
                <a:ea typeface="微软雅黑" panose="020B0503020204020204" pitchFamily="34" charset="-122"/>
              </a:rPr>
              <a:t>研发</a:t>
            </a:r>
            <a:r>
              <a:rPr lang="zh-CN" altLang="en-US" sz="2800" b="1" dirty="0" smtClean="0">
                <a:solidFill>
                  <a:srgbClr val="002060"/>
                </a:solidFill>
                <a:latin typeface="微软雅黑" panose="020B0503020204020204" pitchFamily="34" charset="-122"/>
                <a:ea typeface="微软雅黑" panose="020B0503020204020204" pitchFamily="34" charset="-122"/>
              </a:rPr>
              <a:t>投入</a:t>
            </a:r>
            <a:r>
              <a:rPr lang="en-US" altLang="zh-CN" sz="2800" b="1" dirty="0" smtClean="0">
                <a:solidFill>
                  <a:srgbClr val="FF0000"/>
                </a:solidFill>
                <a:latin typeface="微软雅黑" panose="020B0503020204020204" pitchFamily="34" charset="-122"/>
                <a:ea typeface="微软雅黑" panose="020B0503020204020204" pitchFamily="34" charset="-122"/>
              </a:rPr>
              <a:t>50w</a:t>
            </a:r>
            <a:r>
              <a:rPr lang="zh-CN" altLang="en-US" sz="2800" b="1" dirty="0">
                <a:solidFill>
                  <a:srgbClr val="002060"/>
                </a:solidFill>
                <a:latin typeface="微软雅黑" panose="020B0503020204020204" pitchFamily="34" charset="-122"/>
                <a:ea typeface="微软雅黑" panose="020B0503020204020204" pitchFamily="34" charset="-122"/>
              </a:rPr>
              <a:t>。</a:t>
            </a:r>
            <a:endParaRPr lang="en-US" altLang="zh-CN" sz="2800" b="1" dirty="0">
              <a:solidFill>
                <a:srgbClr val="002060"/>
              </a:solidFill>
              <a:latin typeface="微软雅黑" panose="020B0503020204020204" pitchFamily="34" charset="-122"/>
              <a:ea typeface="微软雅黑" panose="020B0503020204020204" pitchFamily="34" charset="-122"/>
            </a:endParaRPr>
          </a:p>
          <a:p>
            <a:pPr marL="457200" indent="-457200">
              <a:buFontTx/>
              <a:buAutoNum type="arabicPeriod"/>
              <a:defRPr/>
            </a:pPr>
            <a:r>
              <a:rPr lang="zh-CN" altLang="en-US" sz="2800" b="1" dirty="0">
                <a:solidFill>
                  <a:srgbClr val="002060"/>
                </a:solidFill>
                <a:latin typeface="微软雅黑" panose="020B0503020204020204" pitchFamily="34" charset="-122"/>
                <a:ea typeface="微软雅黑" panose="020B0503020204020204" pitchFamily="34" charset="-122"/>
              </a:rPr>
              <a:t>前端监测设备布设</a:t>
            </a:r>
            <a:r>
              <a:rPr lang="zh-CN" altLang="en-US" sz="2800" b="1" dirty="0" smtClean="0">
                <a:solidFill>
                  <a:srgbClr val="002060"/>
                </a:solidFill>
                <a:latin typeface="微软雅黑" panose="020B0503020204020204" pitchFamily="34" charset="-122"/>
                <a:ea typeface="微软雅黑" panose="020B0503020204020204" pitchFamily="34" charset="-122"/>
              </a:rPr>
              <a:t>费用</a:t>
            </a:r>
            <a:r>
              <a:rPr lang="en-US" altLang="zh-CN" sz="2800" b="1" dirty="0" smtClean="0">
                <a:solidFill>
                  <a:srgbClr val="FF0000"/>
                </a:solidFill>
                <a:latin typeface="微软雅黑" panose="020B0503020204020204" pitchFamily="34" charset="-122"/>
                <a:ea typeface="微软雅黑" panose="020B0503020204020204" pitchFamily="34" charset="-122"/>
              </a:rPr>
              <a:t>60w</a:t>
            </a:r>
            <a:r>
              <a:rPr lang="zh-CN" altLang="en-US" sz="2800" b="1" dirty="0" smtClean="0">
                <a:solidFill>
                  <a:srgbClr val="002060"/>
                </a:solidFill>
                <a:latin typeface="微软雅黑" panose="020B0503020204020204" pitchFamily="34" charset="-122"/>
                <a:ea typeface="微软雅黑" panose="020B0503020204020204" pitchFamily="34" charset="-122"/>
              </a:rPr>
              <a:t>。</a:t>
            </a:r>
            <a:endParaRPr lang="en-US" altLang="zh-CN" sz="2800" b="1" dirty="0">
              <a:solidFill>
                <a:srgbClr val="002060"/>
              </a:solidFill>
              <a:latin typeface="微软雅黑" panose="020B0503020204020204" pitchFamily="34" charset="-122"/>
              <a:ea typeface="微软雅黑" panose="020B0503020204020204" pitchFamily="34" charset="-122"/>
            </a:endParaRPr>
          </a:p>
          <a:p>
            <a:pPr marL="457200" indent="-457200">
              <a:buFontTx/>
              <a:buAutoNum type="arabicPeriod"/>
              <a:defRPr/>
            </a:pPr>
            <a:r>
              <a:rPr lang="zh-CN" altLang="en-US" sz="2800" b="1" dirty="0">
                <a:solidFill>
                  <a:srgbClr val="002060"/>
                </a:solidFill>
                <a:latin typeface="微软雅黑" panose="020B0503020204020204" pitchFamily="34" charset="-122"/>
                <a:ea typeface="微软雅黑" panose="020B0503020204020204" pitchFamily="34" charset="-122"/>
              </a:rPr>
              <a:t>管理</a:t>
            </a:r>
            <a:r>
              <a:rPr lang="zh-CN" altLang="en-US" sz="2800" b="1" dirty="0" smtClean="0">
                <a:solidFill>
                  <a:srgbClr val="002060"/>
                </a:solidFill>
                <a:latin typeface="微软雅黑" panose="020B0503020204020204" pitchFamily="34" charset="-122"/>
                <a:ea typeface="微软雅黑" panose="020B0503020204020204" pitchFamily="34" charset="-122"/>
              </a:rPr>
              <a:t>支出</a:t>
            </a:r>
            <a:r>
              <a:rPr lang="en-US" altLang="zh-CN" sz="2800" b="1" dirty="0" smtClean="0">
                <a:solidFill>
                  <a:srgbClr val="FF0000"/>
                </a:solidFill>
                <a:latin typeface="微软雅黑" panose="020B0503020204020204" pitchFamily="34" charset="-122"/>
                <a:ea typeface="微软雅黑" panose="020B0503020204020204" pitchFamily="34" charset="-122"/>
              </a:rPr>
              <a:t>60w</a:t>
            </a:r>
            <a:r>
              <a:rPr lang="zh-CN" altLang="en-US" sz="2800" b="1" dirty="0">
                <a:solidFill>
                  <a:srgbClr val="002060"/>
                </a:solidFill>
                <a:latin typeface="微软雅黑" panose="020B0503020204020204" pitchFamily="34" charset="-122"/>
                <a:ea typeface="微软雅黑" panose="020B0503020204020204" pitchFamily="34" charset="-122"/>
              </a:rPr>
              <a:t>。</a:t>
            </a:r>
            <a:endParaRPr lang="en-US" altLang="zh-CN" sz="2800" b="1" dirty="0">
              <a:solidFill>
                <a:srgbClr val="002060"/>
              </a:solidFill>
              <a:latin typeface="微软雅黑" panose="020B0503020204020204" pitchFamily="34" charset="-122"/>
              <a:ea typeface="微软雅黑" panose="020B0503020204020204" pitchFamily="34" charset="-122"/>
            </a:endParaRPr>
          </a:p>
          <a:p>
            <a:pPr marL="457200" indent="-457200">
              <a:buFontTx/>
              <a:buAutoNum type="arabicPeriod"/>
              <a:defRPr/>
            </a:pPr>
            <a:r>
              <a:rPr lang="zh-CN" altLang="en-US" sz="2800" b="1" dirty="0">
                <a:solidFill>
                  <a:srgbClr val="002060"/>
                </a:solidFill>
                <a:latin typeface="微软雅黑" panose="020B0503020204020204" pitchFamily="34" charset="-122"/>
                <a:ea typeface="微软雅黑" panose="020B0503020204020204" pitchFamily="34" charset="-122"/>
              </a:rPr>
              <a:t>推广</a:t>
            </a:r>
            <a:r>
              <a:rPr lang="zh-CN" altLang="en-US" sz="2800" b="1" dirty="0" smtClean="0">
                <a:solidFill>
                  <a:srgbClr val="002060"/>
                </a:solidFill>
                <a:latin typeface="微软雅黑" panose="020B0503020204020204" pitchFamily="34" charset="-122"/>
                <a:ea typeface="微软雅黑" panose="020B0503020204020204" pitchFamily="34" charset="-122"/>
              </a:rPr>
              <a:t>费用</a:t>
            </a:r>
            <a:r>
              <a:rPr lang="en-US" altLang="zh-CN" sz="2800" b="1" dirty="0" smtClean="0">
                <a:solidFill>
                  <a:srgbClr val="FF0000"/>
                </a:solidFill>
                <a:latin typeface="微软雅黑" panose="020B0503020204020204" pitchFamily="34" charset="-122"/>
                <a:ea typeface="微软雅黑" panose="020B0503020204020204" pitchFamily="34" charset="-122"/>
              </a:rPr>
              <a:t>30w</a:t>
            </a:r>
            <a:r>
              <a:rPr lang="zh-CN" altLang="en-US" sz="2800" b="1" dirty="0">
                <a:solidFill>
                  <a:srgbClr val="002060"/>
                </a:solidFill>
                <a:latin typeface="微软雅黑" panose="020B0503020204020204" pitchFamily="34" charset="-122"/>
                <a:ea typeface="微软雅黑" panose="020B0503020204020204" pitchFamily="34" charset="-122"/>
              </a:rPr>
              <a:t>。</a:t>
            </a:r>
            <a:endParaRPr lang="en-US" altLang="zh-CN" sz="2800" b="1" dirty="0">
              <a:solidFill>
                <a:srgbClr val="002060"/>
              </a:solidFill>
              <a:latin typeface="微软雅黑" panose="020B0503020204020204" pitchFamily="34" charset="-122"/>
              <a:ea typeface="微软雅黑" panose="020B0503020204020204" pitchFamily="34" charset="-122"/>
            </a:endParaRPr>
          </a:p>
          <a:p>
            <a:pPr>
              <a:defRPr/>
            </a:pPr>
            <a:endParaRPr lang="zh-CN" altLang="en-US" sz="2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410392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0" y="1700808"/>
            <a:ext cx="9144000" cy="2520280"/>
            <a:chOff x="78176" y="1844824"/>
            <a:chExt cx="8886312" cy="2413707"/>
          </a:xfrm>
        </p:grpSpPr>
        <p:cxnSp>
          <p:nvCxnSpPr>
            <p:cNvPr id="9" name="直接连接符 8"/>
            <p:cNvCxnSpPr/>
            <p:nvPr/>
          </p:nvCxnSpPr>
          <p:spPr>
            <a:xfrm>
              <a:off x="219551" y="4258531"/>
              <a:ext cx="8640462" cy="0"/>
            </a:xfrm>
            <a:prstGeom prst="line">
              <a:avLst/>
            </a:prstGeom>
            <a:ln w="190500" cap="sq" cmpd="thickThin">
              <a:solidFill>
                <a:schemeClr val="bg1"/>
              </a:solidFill>
              <a:prstDash val="solid"/>
              <a:bevel/>
              <a:headEnd w="sm"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2" name="直接连接符 21"/>
            <p:cNvCxnSpPr/>
            <p:nvPr/>
          </p:nvCxnSpPr>
          <p:spPr>
            <a:xfrm>
              <a:off x="78176" y="1844824"/>
              <a:ext cx="8886312" cy="0"/>
            </a:xfrm>
            <a:prstGeom prst="line">
              <a:avLst/>
            </a:prstGeom>
            <a:ln w="190500" cap="flat" cmpd="thinThick">
              <a:solidFill>
                <a:schemeClr val="bg1"/>
              </a:solidFill>
              <a:prstDash val="solid"/>
              <a:round/>
              <a:headEnd w="sm" len="med"/>
            </a:ln>
            <a:effectLst>
              <a:outerShdw blurRad="50800" dist="38100" dir="1434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10291" r="14119" b="31086"/>
          <a:stretch/>
        </p:blipFill>
        <p:spPr>
          <a:xfrm>
            <a:off x="145475" y="333457"/>
            <a:ext cx="643480" cy="582765"/>
          </a:xfrm>
          <a:prstGeom prst="ellipse">
            <a:avLst/>
          </a:prstGeom>
          <a:effectLst>
            <a:glow>
              <a:schemeClr val="tx1">
                <a:alpha val="19000"/>
              </a:schemeClr>
            </a:glow>
            <a:reflection stA="24000" endPos="65000" dist="50800" dir="5400000" sy="-100000" algn="bl" rotWithShape="0"/>
          </a:effectLst>
        </p:spPr>
      </p:pic>
      <p:sp>
        <p:nvSpPr>
          <p:cNvPr id="5" name="矩形 1"/>
          <p:cNvSpPr>
            <a:spLocks noChangeArrowheads="1"/>
          </p:cNvSpPr>
          <p:nvPr/>
        </p:nvSpPr>
        <p:spPr bwMode="auto">
          <a:xfrm>
            <a:off x="717275" y="287188"/>
            <a:ext cx="2236511" cy="619077"/>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p3d extrusionH="57150">
              <a:bevelT w="38100" h="38100"/>
            </a:sp3d>
          </a:bodyPr>
          <a:lstStyle/>
          <a:p>
            <a:pPr algn="ctr" eaLnBrk="1" hangingPunct="1"/>
            <a:r>
              <a:rPr lang="zh-CN" altLang="en-US" sz="4000" dirty="0">
                <a:solidFill>
                  <a:schemeClr val="accent3">
                    <a:lumMod val="75000"/>
                  </a:schemeClr>
                </a:solidFill>
                <a:effectLst>
                  <a:outerShdw blurRad="25400" dist="38100" dir="6300000" algn="t" rotWithShape="0">
                    <a:schemeClr val="tx1"/>
                  </a:outerShdw>
                  <a:reflection blurRad="76200" stA="83000" dir="5400000" sy="-100000" algn="bl" rotWithShape="0"/>
                </a:effectLst>
                <a:latin typeface="华文琥珀" pitchFamily="2" charset="-122"/>
                <a:ea typeface="华文琥珀" pitchFamily="2" charset="-122"/>
              </a:rPr>
              <a:t>奋翼环保</a:t>
            </a: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28483" b="26649"/>
          <a:stretch/>
        </p:blipFill>
        <p:spPr>
          <a:xfrm>
            <a:off x="18985" y="1687612"/>
            <a:ext cx="9144000" cy="2513424"/>
          </a:xfrm>
          <a:prstGeom prst="rect">
            <a:avLst/>
          </a:prstGeom>
        </p:spPr>
      </p:pic>
      <p:sp>
        <p:nvSpPr>
          <p:cNvPr id="6" name="文本框 5"/>
          <p:cNvSpPr txBox="1"/>
          <p:nvPr/>
        </p:nvSpPr>
        <p:spPr>
          <a:xfrm>
            <a:off x="467215" y="1625739"/>
            <a:ext cx="8425265" cy="1723549"/>
          </a:xfrm>
          <a:prstGeom prst="rect">
            <a:avLst/>
          </a:prstGeom>
          <a:noFill/>
        </p:spPr>
        <p:txBody>
          <a:bodyPr wrap="square" rtlCol="0">
            <a:spAutoFit/>
          </a:bodyPr>
          <a:lstStyle/>
          <a:p>
            <a:r>
              <a:rPr lang="zh-CN" altLang="en-US" sz="4400" dirty="0" smtClean="0">
                <a:solidFill>
                  <a:schemeClr val="bg1"/>
                </a:solidFill>
                <a:effectLst>
                  <a:outerShdw blurRad="88900" dist="152400" dir="9000000" algn="ctr" rotWithShape="0">
                    <a:srgbClr val="000000"/>
                  </a:outerShdw>
                </a:effectLst>
                <a:latin typeface="微软雅黑" panose="020B0503020204020204" pitchFamily="34" charset="-122"/>
                <a:ea typeface="微软雅黑" panose="020B0503020204020204" pitchFamily="34" charset="-122"/>
              </a:rPr>
              <a:t>        用</a:t>
            </a:r>
            <a:r>
              <a:rPr lang="zh-CN" altLang="en-US" sz="4400" dirty="0">
                <a:solidFill>
                  <a:schemeClr val="bg1"/>
                </a:solidFill>
                <a:effectLst>
                  <a:outerShdw blurRad="88900" dist="152400" dir="9000000" algn="ctr" rotWithShape="0">
                    <a:srgbClr val="000000"/>
                  </a:outerShdw>
                </a:effectLst>
                <a:latin typeface="微软雅黑" panose="020B0503020204020204" pitchFamily="34" charset="-122"/>
                <a:ea typeface="微软雅黑" panose="020B0503020204020204" pitchFamily="34" charset="-122"/>
              </a:rPr>
              <a:t>我们的技术与</a:t>
            </a:r>
            <a:r>
              <a:rPr lang="zh-CN" altLang="en-US" sz="4400" dirty="0" smtClean="0">
                <a:solidFill>
                  <a:schemeClr val="bg1"/>
                </a:solidFill>
                <a:effectLst>
                  <a:outerShdw blurRad="88900" dist="152400" dir="9000000" algn="ctr" rotWithShape="0">
                    <a:srgbClr val="000000"/>
                  </a:outerShdw>
                </a:effectLst>
                <a:latin typeface="微软雅黑" panose="020B0503020204020204" pitchFamily="34" charset="-122"/>
                <a:ea typeface="微软雅黑" panose="020B0503020204020204" pitchFamily="34" charset="-122"/>
              </a:rPr>
              <a:t>努力</a:t>
            </a:r>
            <a:endParaRPr lang="en-US" altLang="zh-CN" sz="4400" dirty="0" smtClean="0">
              <a:solidFill>
                <a:schemeClr val="bg1"/>
              </a:solidFill>
              <a:effectLst>
                <a:outerShdw blurRad="88900" dist="152400" dir="9000000" algn="ctr" rotWithShape="0">
                  <a:srgbClr val="000000"/>
                </a:outerShdw>
              </a:effectLst>
              <a:latin typeface="微软雅黑" panose="020B0503020204020204" pitchFamily="34" charset="-122"/>
              <a:ea typeface="微软雅黑" panose="020B0503020204020204" pitchFamily="34" charset="-122"/>
            </a:endParaRPr>
          </a:p>
          <a:p>
            <a:r>
              <a:rPr lang="zh-CN" altLang="en-US" sz="4400" dirty="0" smtClean="0">
                <a:solidFill>
                  <a:schemeClr val="bg1"/>
                </a:solidFill>
                <a:effectLst>
                  <a:outerShdw blurRad="88900" dist="152400" dir="9000000" algn="ctr" rotWithShape="0">
                    <a:srgbClr val="000000"/>
                  </a:outerShdw>
                </a:effectLst>
                <a:latin typeface="微软雅黑" panose="020B0503020204020204" pitchFamily="34" charset="-122"/>
                <a:ea typeface="微软雅黑" panose="020B0503020204020204" pitchFamily="34" charset="-122"/>
              </a:rPr>
              <a:t>     守护</a:t>
            </a:r>
            <a:r>
              <a:rPr lang="zh-CN" altLang="en-US" sz="4400" dirty="0">
                <a:solidFill>
                  <a:schemeClr val="bg1"/>
                </a:solidFill>
                <a:effectLst>
                  <a:outerShdw blurRad="88900" dist="152400" dir="9000000" algn="ctr" rotWithShape="0">
                    <a:srgbClr val="000000"/>
                  </a:outerShdw>
                </a:effectLst>
                <a:latin typeface="微软雅黑" panose="020B0503020204020204" pitchFamily="34" charset="-122"/>
                <a:ea typeface="微软雅黑" panose="020B0503020204020204" pitchFamily="34" charset="-122"/>
              </a:rPr>
              <a:t>您</a:t>
            </a:r>
            <a:r>
              <a:rPr lang="zh-CN" altLang="en-US" sz="4400" dirty="0" smtClean="0">
                <a:solidFill>
                  <a:schemeClr val="bg1"/>
                </a:solidFill>
                <a:effectLst>
                  <a:outerShdw blurRad="88900" dist="152400" dir="9000000" algn="ctr" rotWithShape="0">
                    <a:srgbClr val="000000"/>
                  </a:outerShdw>
                </a:effectLst>
                <a:latin typeface="微软雅黑" panose="020B0503020204020204" pitchFamily="34" charset="-122"/>
                <a:ea typeface="微软雅黑" panose="020B0503020204020204" pitchFamily="34" charset="-122"/>
              </a:rPr>
              <a:t>脚下的</a:t>
            </a:r>
            <a:r>
              <a:rPr lang="zh-CN" altLang="en-US" sz="4400" dirty="0">
                <a:solidFill>
                  <a:schemeClr val="bg1"/>
                </a:solidFill>
                <a:effectLst>
                  <a:outerShdw blurRad="88900" dist="152400" dir="9000000" algn="ctr" rotWithShape="0">
                    <a:srgbClr val="000000"/>
                  </a:outerShdw>
                </a:effectLst>
                <a:latin typeface="微软雅黑" panose="020B0503020204020204" pitchFamily="34" charset="-122"/>
                <a:ea typeface="微软雅黑" panose="020B0503020204020204" pitchFamily="34" charset="-122"/>
              </a:rPr>
              <a:t>每一寸土地！</a:t>
            </a:r>
          </a:p>
          <a:p>
            <a:r>
              <a:rPr lang="en-US" altLang="zh-CN" dirty="0" smtClean="0">
                <a:effectLst>
                  <a:outerShdw blurRad="88900" dist="152400" dir="9000000" algn="ctr" rotWithShape="0">
                    <a:srgbClr val="000000"/>
                  </a:outerShdw>
                </a:effectLst>
              </a:rPr>
              <a:t>     </a:t>
            </a:r>
            <a:endParaRPr lang="zh-CN" altLang="en-US" dirty="0">
              <a:effectLst>
                <a:outerShdw blurRad="88900" dist="152400" dir="9000000" algn="ctr" rotWithShape="0">
                  <a:srgbClr val="000000"/>
                </a:outerShdw>
              </a:effectLst>
            </a:endParaRPr>
          </a:p>
        </p:txBody>
      </p:sp>
      <p:sp>
        <p:nvSpPr>
          <p:cNvPr id="7" name="矩形 6"/>
          <p:cNvSpPr/>
          <p:nvPr/>
        </p:nvSpPr>
        <p:spPr>
          <a:xfrm>
            <a:off x="5076056" y="4509120"/>
            <a:ext cx="4572000" cy="2585323"/>
          </a:xfrm>
          <a:prstGeom prst="rect">
            <a:avLst/>
          </a:prstGeom>
        </p:spPr>
        <p:txBody>
          <a:bodyPr>
            <a:spAutoFit/>
          </a:bodyPr>
          <a:lstStyle/>
          <a:p>
            <a:pPr lvl="0">
              <a:spcBef>
                <a:spcPct val="60000"/>
              </a:spcBef>
              <a:buClr>
                <a:srgbClr val="BBE0E3"/>
              </a:buClr>
              <a:defRPr/>
            </a:pPr>
            <a:r>
              <a:rPr lang="zh-CN" altLang="en-US"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地址：青岛市崂山区松岭路</a:t>
            </a:r>
            <a:r>
              <a:rPr lang="en-US" altLang="zh-CN"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238</a:t>
            </a:r>
            <a:r>
              <a:rPr lang="zh-CN" altLang="en-US"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号</a:t>
            </a:r>
          </a:p>
          <a:p>
            <a:pPr lvl="0">
              <a:spcBef>
                <a:spcPct val="60000"/>
              </a:spcBef>
              <a:buClr>
                <a:srgbClr val="BBE0E3"/>
              </a:buClr>
              <a:defRPr/>
            </a:pPr>
            <a:r>
              <a:rPr lang="zh-CN" altLang="en-US"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b="1" kern="0"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中国</a:t>
            </a:r>
            <a:r>
              <a:rPr lang="zh-CN" altLang="en-US"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海洋大学环科院</a:t>
            </a:r>
            <a:r>
              <a:rPr lang="en-US" altLang="zh-CN"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B110</a:t>
            </a:r>
          </a:p>
          <a:p>
            <a:pPr lvl="0">
              <a:spcBef>
                <a:spcPct val="60000"/>
              </a:spcBef>
              <a:buClr>
                <a:srgbClr val="BBE0E3"/>
              </a:buClr>
              <a:defRPr/>
            </a:pPr>
            <a:r>
              <a:rPr lang="zh-CN" altLang="en-US"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邮箱：</a:t>
            </a:r>
            <a:r>
              <a:rPr lang="en-US" altLang="zh-CN"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qdfenyi@163.com</a:t>
            </a:r>
          </a:p>
          <a:p>
            <a:pPr lvl="0">
              <a:spcBef>
                <a:spcPct val="60000"/>
              </a:spcBef>
              <a:buClr>
                <a:srgbClr val="BBE0E3"/>
              </a:buClr>
              <a:defRPr/>
            </a:pPr>
            <a:r>
              <a:rPr lang="zh-CN" altLang="en-US"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电话：</a:t>
            </a:r>
            <a:r>
              <a:rPr lang="en-US" altLang="zh-CN"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18661736768</a:t>
            </a:r>
          </a:p>
          <a:p>
            <a:pPr lvl="0">
              <a:spcBef>
                <a:spcPct val="60000"/>
              </a:spcBef>
              <a:buClr>
                <a:srgbClr val="BBE0E3"/>
              </a:buClr>
              <a:defRPr/>
            </a:pPr>
            <a:r>
              <a:rPr lang="zh-CN" altLang="en-US"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微信：</a:t>
            </a:r>
            <a:r>
              <a:rPr lang="en-US" altLang="zh-CN" b="1" kern="0" dirty="0" err="1">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jesseromeo</a:t>
            </a:r>
            <a:endParaRPr lang="en-US" altLang="zh-CN"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lvl="0">
              <a:spcBef>
                <a:spcPct val="60000"/>
              </a:spcBef>
              <a:buClr>
                <a:srgbClr val="BBE0E3"/>
              </a:buClr>
              <a:defRPr/>
            </a:pPr>
            <a:endParaRPr lang="zh-CN" altLang="en-US" b="1" i="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0177" y="4372896"/>
            <a:ext cx="1988840" cy="1988840"/>
          </a:xfrm>
          <a:prstGeom prst="rect">
            <a:avLst/>
          </a:prstGeom>
        </p:spPr>
      </p:pic>
      <p:sp>
        <p:nvSpPr>
          <p:cNvPr id="8" name="文本框 7"/>
          <p:cNvSpPr txBox="1"/>
          <p:nvPr/>
        </p:nvSpPr>
        <p:spPr>
          <a:xfrm>
            <a:off x="539552" y="6233868"/>
            <a:ext cx="3782718" cy="646331"/>
          </a:xfrm>
          <a:prstGeom prst="rect">
            <a:avLst/>
          </a:prstGeom>
          <a:noFill/>
        </p:spPr>
        <p:txBody>
          <a:bodyPr wrap="square" rtlCol="0">
            <a:spAutoFit/>
          </a:bodyPr>
          <a:lstStyle/>
          <a:p>
            <a:r>
              <a:rPr lang="zh-CN" altLang="en-US" b="1" kern="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欢迎扫描二维码关注我们的公众号“地下污染调查与监测技术联盟”</a:t>
            </a:r>
          </a:p>
        </p:txBody>
      </p:sp>
    </p:spTree>
    <p:extLst>
      <p:ext uri="{BB962C8B-B14F-4D97-AF65-F5344CB8AC3E}">
        <p14:creationId xmlns:p14="http://schemas.microsoft.com/office/powerpoint/2010/main" val="867141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401" y="1727982"/>
            <a:ext cx="3802759" cy="4318206"/>
          </a:xfrm>
          <a:prstGeom prst="rect">
            <a:avLst/>
          </a:prstGeom>
        </p:spPr>
      </p:pic>
      <p:cxnSp>
        <p:nvCxnSpPr>
          <p:cNvPr id="12" name="直接连接符 11"/>
          <p:cNvCxnSpPr/>
          <p:nvPr/>
        </p:nvCxnSpPr>
        <p:spPr>
          <a:xfrm>
            <a:off x="107504" y="770533"/>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5" name="矩形 1"/>
          <p:cNvSpPr>
            <a:spLocks noChangeArrowheads="1"/>
          </p:cNvSpPr>
          <p:nvPr/>
        </p:nvSpPr>
        <p:spPr bwMode="auto">
          <a:xfrm>
            <a:off x="5364088" y="1340768"/>
            <a:ext cx="1818126" cy="492443"/>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600" b="1" dirty="0">
                <a:solidFill>
                  <a:schemeClr val="accent3">
                    <a:lumMod val="50000"/>
                  </a:schemeClr>
                </a:solidFill>
                <a:latin typeface="微软雅黑" panose="020B0503020204020204" pitchFamily="34" charset="-122"/>
                <a:ea typeface="微软雅黑" panose="020B0503020204020204" pitchFamily="34" charset="-122"/>
              </a:rPr>
              <a:t>1.</a:t>
            </a:r>
            <a:r>
              <a:rPr lang="zh-CN" altLang="en-US" sz="2600" b="1" dirty="0">
                <a:solidFill>
                  <a:schemeClr val="accent3">
                    <a:lumMod val="50000"/>
                  </a:schemeClr>
                </a:solidFill>
                <a:latin typeface="微软雅黑" panose="020B0503020204020204" pitchFamily="34" charset="-122"/>
                <a:ea typeface="微软雅黑" panose="020B0503020204020204" pitchFamily="34" charset="-122"/>
              </a:rPr>
              <a:t>社会</a:t>
            </a:r>
            <a:r>
              <a:rPr lang="zh-CN" altLang="en-US" sz="2600" b="1" dirty="0">
                <a:solidFill>
                  <a:schemeClr val="accent3">
                    <a:lumMod val="50000"/>
                  </a:schemeClr>
                </a:solidFill>
                <a:effectLst/>
                <a:latin typeface="微软雅黑" panose="020B0503020204020204" pitchFamily="34" charset="-122"/>
                <a:ea typeface="微软雅黑" panose="020B0503020204020204" pitchFamily="34" charset="-122"/>
              </a:rPr>
              <a:t>痛点</a:t>
            </a:r>
          </a:p>
        </p:txBody>
      </p:sp>
      <p:sp>
        <p:nvSpPr>
          <p:cNvPr id="30" name="矩形 29"/>
          <p:cNvSpPr/>
          <p:nvPr/>
        </p:nvSpPr>
        <p:spPr>
          <a:xfrm>
            <a:off x="2068428" y="2231863"/>
            <a:ext cx="1884114" cy="3795642"/>
          </a:xfrm>
          <a:custGeom>
            <a:avLst/>
            <a:gdLst>
              <a:gd name="connsiteX0" fmla="*/ 0 w 1440160"/>
              <a:gd name="connsiteY0" fmla="*/ 0 h 3937579"/>
              <a:gd name="connsiteX1" fmla="*/ 1440160 w 1440160"/>
              <a:gd name="connsiteY1" fmla="*/ 0 h 3937579"/>
              <a:gd name="connsiteX2" fmla="*/ 1440160 w 1440160"/>
              <a:gd name="connsiteY2" fmla="*/ 3937579 h 3937579"/>
              <a:gd name="connsiteX3" fmla="*/ 0 w 1440160"/>
              <a:gd name="connsiteY3" fmla="*/ 3937579 h 3937579"/>
              <a:gd name="connsiteX4" fmla="*/ 0 w 1440160"/>
              <a:gd name="connsiteY4" fmla="*/ 0 h 3937579"/>
              <a:gd name="connsiteX0" fmla="*/ 0 w 1440160"/>
              <a:gd name="connsiteY0" fmla="*/ 0 h 3937579"/>
              <a:gd name="connsiteX1" fmla="*/ 1440160 w 1440160"/>
              <a:gd name="connsiteY1" fmla="*/ 0 h 3937579"/>
              <a:gd name="connsiteX2" fmla="*/ 1070188 w 1440160"/>
              <a:gd name="connsiteY2" fmla="*/ 1498827 h 3937579"/>
              <a:gd name="connsiteX3" fmla="*/ 1440160 w 1440160"/>
              <a:gd name="connsiteY3" fmla="*/ 3937579 h 3937579"/>
              <a:gd name="connsiteX4" fmla="*/ 0 w 1440160"/>
              <a:gd name="connsiteY4" fmla="*/ 3937579 h 3937579"/>
              <a:gd name="connsiteX5" fmla="*/ 0 w 1440160"/>
              <a:gd name="connsiteY5" fmla="*/ 0 h 3937579"/>
              <a:gd name="connsiteX0" fmla="*/ 2 w 1440162"/>
              <a:gd name="connsiteY0" fmla="*/ 0 h 3937579"/>
              <a:gd name="connsiteX1" fmla="*/ 1440162 w 1440162"/>
              <a:gd name="connsiteY1" fmla="*/ 0 h 3937579"/>
              <a:gd name="connsiteX2" fmla="*/ 1070190 w 1440162"/>
              <a:gd name="connsiteY2" fmla="*/ 1498827 h 3937579"/>
              <a:gd name="connsiteX3" fmla="*/ 1440162 w 1440162"/>
              <a:gd name="connsiteY3" fmla="*/ 3937579 h 3937579"/>
              <a:gd name="connsiteX4" fmla="*/ 2 w 1440162"/>
              <a:gd name="connsiteY4" fmla="*/ 3937579 h 3937579"/>
              <a:gd name="connsiteX5" fmla="*/ 658710 w 1440162"/>
              <a:gd name="connsiteY5" fmla="*/ 432027 h 3937579"/>
              <a:gd name="connsiteX6" fmla="*/ 2 w 1440162"/>
              <a:gd name="connsiteY6" fmla="*/ 0 h 3937579"/>
              <a:gd name="connsiteX0" fmla="*/ 815342 w 1440162"/>
              <a:gd name="connsiteY0" fmla="*/ 213360 h 3937579"/>
              <a:gd name="connsiteX1" fmla="*/ 1440162 w 1440162"/>
              <a:gd name="connsiteY1" fmla="*/ 0 h 3937579"/>
              <a:gd name="connsiteX2" fmla="*/ 1070190 w 1440162"/>
              <a:gd name="connsiteY2" fmla="*/ 1498827 h 3937579"/>
              <a:gd name="connsiteX3" fmla="*/ 1440162 w 1440162"/>
              <a:gd name="connsiteY3" fmla="*/ 3937579 h 3937579"/>
              <a:gd name="connsiteX4" fmla="*/ 2 w 1440162"/>
              <a:gd name="connsiteY4" fmla="*/ 3937579 h 3937579"/>
              <a:gd name="connsiteX5" fmla="*/ 658710 w 1440162"/>
              <a:gd name="connsiteY5" fmla="*/ 432027 h 3937579"/>
              <a:gd name="connsiteX6" fmla="*/ 815342 w 1440162"/>
              <a:gd name="connsiteY6" fmla="*/ 213360 h 3937579"/>
              <a:gd name="connsiteX0" fmla="*/ 815342 w 1440162"/>
              <a:gd name="connsiteY0" fmla="*/ 213360 h 3937579"/>
              <a:gd name="connsiteX1" fmla="*/ 1283550 w 1440162"/>
              <a:gd name="connsiteY1" fmla="*/ 310107 h 3937579"/>
              <a:gd name="connsiteX2" fmla="*/ 1440162 w 1440162"/>
              <a:gd name="connsiteY2" fmla="*/ 0 h 3937579"/>
              <a:gd name="connsiteX3" fmla="*/ 1070190 w 1440162"/>
              <a:gd name="connsiteY3" fmla="*/ 1498827 h 3937579"/>
              <a:gd name="connsiteX4" fmla="*/ 1440162 w 1440162"/>
              <a:gd name="connsiteY4" fmla="*/ 3937579 h 3937579"/>
              <a:gd name="connsiteX5" fmla="*/ 2 w 1440162"/>
              <a:gd name="connsiteY5" fmla="*/ 3937579 h 3937579"/>
              <a:gd name="connsiteX6" fmla="*/ 658710 w 1440162"/>
              <a:gd name="connsiteY6" fmla="*/ 432027 h 3937579"/>
              <a:gd name="connsiteX7" fmla="*/ 815342 w 1440162"/>
              <a:gd name="connsiteY7" fmla="*/ 213360 h 3937579"/>
              <a:gd name="connsiteX0" fmla="*/ 815342 w 1440162"/>
              <a:gd name="connsiteY0" fmla="*/ 213360 h 3937579"/>
              <a:gd name="connsiteX1" fmla="*/ 1283550 w 1440162"/>
              <a:gd name="connsiteY1" fmla="*/ 310107 h 3937579"/>
              <a:gd name="connsiteX2" fmla="*/ 1440162 w 1440162"/>
              <a:gd name="connsiteY2" fmla="*/ 0 h 3937579"/>
              <a:gd name="connsiteX3" fmla="*/ 1070190 w 1440162"/>
              <a:gd name="connsiteY3" fmla="*/ 1498827 h 3937579"/>
              <a:gd name="connsiteX4" fmla="*/ 1440162 w 1440162"/>
              <a:gd name="connsiteY4" fmla="*/ 3937579 h 3937579"/>
              <a:gd name="connsiteX5" fmla="*/ 2 w 1440162"/>
              <a:gd name="connsiteY5" fmla="*/ 3937579 h 3937579"/>
              <a:gd name="connsiteX6" fmla="*/ 833970 w 1440162"/>
              <a:gd name="connsiteY6" fmla="*/ 576807 h 3937579"/>
              <a:gd name="connsiteX7" fmla="*/ 815342 w 1440162"/>
              <a:gd name="connsiteY7" fmla="*/ 213360 h 3937579"/>
              <a:gd name="connsiteX0" fmla="*/ 815342 w 1440162"/>
              <a:gd name="connsiteY0" fmla="*/ 213360 h 3937579"/>
              <a:gd name="connsiteX1" fmla="*/ 986370 w 1440162"/>
              <a:gd name="connsiteY1" fmla="*/ 5307 h 3937579"/>
              <a:gd name="connsiteX2" fmla="*/ 1440162 w 1440162"/>
              <a:gd name="connsiteY2" fmla="*/ 0 h 3937579"/>
              <a:gd name="connsiteX3" fmla="*/ 1070190 w 1440162"/>
              <a:gd name="connsiteY3" fmla="*/ 1498827 h 3937579"/>
              <a:gd name="connsiteX4" fmla="*/ 1440162 w 1440162"/>
              <a:gd name="connsiteY4" fmla="*/ 3937579 h 3937579"/>
              <a:gd name="connsiteX5" fmla="*/ 2 w 1440162"/>
              <a:gd name="connsiteY5" fmla="*/ 3937579 h 3937579"/>
              <a:gd name="connsiteX6" fmla="*/ 833970 w 1440162"/>
              <a:gd name="connsiteY6" fmla="*/ 576807 h 3937579"/>
              <a:gd name="connsiteX7" fmla="*/ 815342 w 1440162"/>
              <a:gd name="connsiteY7" fmla="*/ 213360 h 3937579"/>
              <a:gd name="connsiteX0" fmla="*/ 563882 w 1440162"/>
              <a:gd name="connsiteY0" fmla="*/ 182880 h 3937579"/>
              <a:gd name="connsiteX1" fmla="*/ 986370 w 1440162"/>
              <a:gd name="connsiteY1" fmla="*/ 5307 h 3937579"/>
              <a:gd name="connsiteX2" fmla="*/ 1440162 w 1440162"/>
              <a:gd name="connsiteY2" fmla="*/ 0 h 3937579"/>
              <a:gd name="connsiteX3" fmla="*/ 1070190 w 1440162"/>
              <a:gd name="connsiteY3" fmla="*/ 1498827 h 3937579"/>
              <a:gd name="connsiteX4" fmla="*/ 1440162 w 1440162"/>
              <a:gd name="connsiteY4" fmla="*/ 3937579 h 3937579"/>
              <a:gd name="connsiteX5" fmla="*/ 2 w 1440162"/>
              <a:gd name="connsiteY5" fmla="*/ 3937579 h 3937579"/>
              <a:gd name="connsiteX6" fmla="*/ 833970 w 1440162"/>
              <a:gd name="connsiteY6" fmla="*/ 576807 h 3937579"/>
              <a:gd name="connsiteX7" fmla="*/ 563882 w 1440162"/>
              <a:gd name="connsiteY7" fmla="*/ 182880 h 3937579"/>
              <a:gd name="connsiteX0" fmla="*/ 563882 w 1440162"/>
              <a:gd name="connsiteY0" fmla="*/ 182880 h 3937579"/>
              <a:gd name="connsiteX1" fmla="*/ 986370 w 1440162"/>
              <a:gd name="connsiteY1" fmla="*/ 5307 h 3937579"/>
              <a:gd name="connsiteX2" fmla="*/ 1440162 w 1440162"/>
              <a:gd name="connsiteY2" fmla="*/ 0 h 3937579"/>
              <a:gd name="connsiteX3" fmla="*/ 1070190 w 1440162"/>
              <a:gd name="connsiteY3" fmla="*/ 1498827 h 3937579"/>
              <a:gd name="connsiteX4" fmla="*/ 1440162 w 1440162"/>
              <a:gd name="connsiteY4" fmla="*/ 3937579 h 3937579"/>
              <a:gd name="connsiteX5" fmla="*/ 2 w 1440162"/>
              <a:gd name="connsiteY5" fmla="*/ 3937579 h 3937579"/>
              <a:gd name="connsiteX6" fmla="*/ 803490 w 1440162"/>
              <a:gd name="connsiteY6" fmla="*/ 614907 h 3937579"/>
              <a:gd name="connsiteX7" fmla="*/ 563882 w 1440162"/>
              <a:gd name="connsiteY7" fmla="*/ 182880 h 3937579"/>
              <a:gd name="connsiteX0" fmla="*/ 563882 w 1440162"/>
              <a:gd name="connsiteY0" fmla="*/ 177573 h 3932272"/>
              <a:gd name="connsiteX1" fmla="*/ 986370 w 1440162"/>
              <a:gd name="connsiteY1" fmla="*/ 0 h 3932272"/>
              <a:gd name="connsiteX2" fmla="*/ 899142 w 1440162"/>
              <a:gd name="connsiteY2" fmla="*/ 25173 h 3932272"/>
              <a:gd name="connsiteX3" fmla="*/ 1070190 w 1440162"/>
              <a:gd name="connsiteY3" fmla="*/ 1493520 h 3932272"/>
              <a:gd name="connsiteX4" fmla="*/ 1440162 w 1440162"/>
              <a:gd name="connsiteY4" fmla="*/ 3932272 h 3932272"/>
              <a:gd name="connsiteX5" fmla="*/ 2 w 1440162"/>
              <a:gd name="connsiteY5" fmla="*/ 3932272 h 3932272"/>
              <a:gd name="connsiteX6" fmla="*/ 803490 w 1440162"/>
              <a:gd name="connsiteY6" fmla="*/ 609600 h 3932272"/>
              <a:gd name="connsiteX7" fmla="*/ 563882 w 1440162"/>
              <a:gd name="connsiteY7" fmla="*/ 177573 h 3932272"/>
              <a:gd name="connsiteX0" fmla="*/ 563882 w 1493502"/>
              <a:gd name="connsiteY0" fmla="*/ 177573 h 3932272"/>
              <a:gd name="connsiteX1" fmla="*/ 986370 w 1493502"/>
              <a:gd name="connsiteY1" fmla="*/ 0 h 3932272"/>
              <a:gd name="connsiteX2" fmla="*/ 1493502 w 1493502"/>
              <a:gd name="connsiteY2" fmla="*/ 124233 h 3932272"/>
              <a:gd name="connsiteX3" fmla="*/ 1070190 w 1493502"/>
              <a:gd name="connsiteY3" fmla="*/ 1493520 h 3932272"/>
              <a:gd name="connsiteX4" fmla="*/ 1440162 w 1493502"/>
              <a:gd name="connsiteY4" fmla="*/ 3932272 h 3932272"/>
              <a:gd name="connsiteX5" fmla="*/ 2 w 1493502"/>
              <a:gd name="connsiteY5" fmla="*/ 3932272 h 3932272"/>
              <a:gd name="connsiteX6" fmla="*/ 803490 w 1493502"/>
              <a:gd name="connsiteY6" fmla="*/ 609600 h 3932272"/>
              <a:gd name="connsiteX7" fmla="*/ 563882 w 1493502"/>
              <a:gd name="connsiteY7" fmla="*/ 177573 h 3932272"/>
              <a:gd name="connsiteX0" fmla="*/ 563882 w 1493502"/>
              <a:gd name="connsiteY0" fmla="*/ 101373 h 3856072"/>
              <a:gd name="connsiteX1" fmla="*/ 1306410 w 1493502"/>
              <a:gd name="connsiteY1" fmla="*/ 0 h 3856072"/>
              <a:gd name="connsiteX2" fmla="*/ 1493502 w 1493502"/>
              <a:gd name="connsiteY2" fmla="*/ 48033 h 3856072"/>
              <a:gd name="connsiteX3" fmla="*/ 1070190 w 1493502"/>
              <a:gd name="connsiteY3" fmla="*/ 1417320 h 3856072"/>
              <a:gd name="connsiteX4" fmla="*/ 1440162 w 1493502"/>
              <a:gd name="connsiteY4" fmla="*/ 3856072 h 3856072"/>
              <a:gd name="connsiteX5" fmla="*/ 2 w 1493502"/>
              <a:gd name="connsiteY5" fmla="*/ 3856072 h 3856072"/>
              <a:gd name="connsiteX6" fmla="*/ 803490 w 1493502"/>
              <a:gd name="connsiteY6" fmla="*/ 533400 h 3856072"/>
              <a:gd name="connsiteX7" fmla="*/ 563882 w 1493502"/>
              <a:gd name="connsiteY7" fmla="*/ 101373 h 3856072"/>
              <a:gd name="connsiteX0" fmla="*/ 739142 w 1493502"/>
              <a:gd name="connsiteY0" fmla="*/ 177573 h 3856072"/>
              <a:gd name="connsiteX1" fmla="*/ 1306410 w 1493502"/>
              <a:gd name="connsiteY1" fmla="*/ 0 h 3856072"/>
              <a:gd name="connsiteX2" fmla="*/ 1493502 w 1493502"/>
              <a:gd name="connsiteY2" fmla="*/ 48033 h 3856072"/>
              <a:gd name="connsiteX3" fmla="*/ 1070190 w 1493502"/>
              <a:gd name="connsiteY3" fmla="*/ 1417320 h 3856072"/>
              <a:gd name="connsiteX4" fmla="*/ 1440162 w 1493502"/>
              <a:gd name="connsiteY4" fmla="*/ 3856072 h 3856072"/>
              <a:gd name="connsiteX5" fmla="*/ 2 w 1493502"/>
              <a:gd name="connsiteY5" fmla="*/ 3856072 h 3856072"/>
              <a:gd name="connsiteX6" fmla="*/ 803490 w 1493502"/>
              <a:gd name="connsiteY6" fmla="*/ 533400 h 3856072"/>
              <a:gd name="connsiteX7" fmla="*/ 739142 w 1493502"/>
              <a:gd name="connsiteY7" fmla="*/ 177573 h 3856072"/>
              <a:gd name="connsiteX0" fmla="*/ 556262 w 1493502"/>
              <a:gd name="connsiteY0" fmla="*/ 86133 h 3856072"/>
              <a:gd name="connsiteX1" fmla="*/ 1306410 w 1493502"/>
              <a:gd name="connsiteY1" fmla="*/ 0 h 3856072"/>
              <a:gd name="connsiteX2" fmla="*/ 1493502 w 1493502"/>
              <a:gd name="connsiteY2" fmla="*/ 48033 h 3856072"/>
              <a:gd name="connsiteX3" fmla="*/ 1070190 w 1493502"/>
              <a:gd name="connsiteY3" fmla="*/ 1417320 h 3856072"/>
              <a:gd name="connsiteX4" fmla="*/ 1440162 w 1493502"/>
              <a:gd name="connsiteY4" fmla="*/ 3856072 h 3856072"/>
              <a:gd name="connsiteX5" fmla="*/ 2 w 1493502"/>
              <a:gd name="connsiteY5" fmla="*/ 3856072 h 3856072"/>
              <a:gd name="connsiteX6" fmla="*/ 803490 w 1493502"/>
              <a:gd name="connsiteY6" fmla="*/ 533400 h 3856072"/>
              <a:gd name="connsiteX7" fmla="*/ 556262 w 1493502"/>
              <a:gd name="connsiteY7" fmla="*/ 86133 h 3856072"/>
              <a:gd name="connsiteX0" fmla="*/ 566348 w 1503588"/>
              <a:gd name="connsiteY0" fmla="*/ 86133 h 3856072"/>
              <a:gd name="connsiteX1" fmla="*/ 1316496 w 1503588"/>
              <a:gd name="connsiteY1" fmla="*/ 0 h 3856072"/>
              <a:gd name="connsiteX2" fmla="*/ 1503588 w 1503588"/>
              <a:gd name="connsiteY2" fmla="*/ 48033 h 3856072"/>
              <a:gd name="connsiteX3" fmla="*/ 1080276 w 1503588"/>
              <a:gd name="connsiteY3" fmla="*/ 1417320 h 3856072"/>
              <a:gd name="connsiteX4" fmla="*/ 1450248 w 1503588"/>
              <a:gd name="connsiteY4" fmla="*/ 3856072 h 3856072"/>
              <a:gd name="connsiteX5" fmla="*/ 10088 w 1503588"/>
              <a:gd name="connsiteY5" fmla="*/ 3856072 h 3856072"/>
              <a:gd name="connsiteX6" fmla="*/ 874536 w 1503588"/>
              <a:gd name="connsiteY6" fmla="*/ 822959 h 3856072"/>
              <a:gd name="connsiteX7" fmla="*/ 813576 w 1503588"/>
              <a:gd name="connsiteY7" fmla="*/ 533400 h 3856072"/>
              <a:gd name="connsiteX8" fmla="*/ 566348 w 1503588"/>
              <a:gd name="connsiteY8" fmla="*/ 86133 h 3856072"/>
              <a:gd name="connsiteX0" fmla="*/ 566348 w 1503588"/>
              <a:gd name="connsiteY0" fmla="*/ 86133 h 3856072"/>
              <a:gd name="connsiteX1" fmla="*/ 1316496 w 1503588"/>
              <a:gd name="connsiteY1" fmla="*/ 0 h 3856072"/>
              <a:gd name="connsiteX2" fmla="*/ 1503588 w 1503588"/>
              <a:gd name="connsiteY2" fmla="*/ 48033 h 3856072"/>
              <a:gd name="connsiteX3" fmla="*/ 1080276 w 1503588"/>
              <a:gd name="connsiteY3" fmla="*/ 1417320 h 3856072"/>
              <a:gd name="connsiteX4" fmla="*/ 1450248 w 1503588"/>
              <a:gd name="connsiteY4" fmla="*/ 3856072 h 3856072"/>
              <a:gd name="connsiteX5" fmla="*/ 10088 w 1503588"/>
              <a:gd name="connsiteY5" fmla="*/ 3856072 h 3856072"/>
              <a:gd name="connsiteX6" fmla="*/ 874536 w 1503588"/>
              <a:gd name="connsiteY6" fmla="*/ 822959 h 3856072"/>
              <a:gd name="connsiteX7" fmla="*/ 813576 w 1503588"/>
              <a:gd name="connsiteY7" fmla="*/ 533400 h 3856072"/>
              <a:gd name="connsiteX8" fmla="*/ 566348 w 1503588"/>
              <a:gd name="connsiteY8" fmla="*/ 86133 h 3856072"/>
              <a:gd name="connsiteX0" fmla="*/ 566693 w 1503933"/>
              <a:gd name="connsiteY0" fmla="*/ 86133 h 3856072"/>
              <a:gd name="connsiteX1" fmla="*/ 1316841 w 1503933"/>
              <a:gd name="connsiteY1" fmla="*/ 0 h 3856072"/>
              <a:gd name="connsiteX2" fmla="*/ 1503933 w 1503933"/>
              <a:gd name="connsiteY2" fmla="*/ 48033 h 3856072"/>
              <a:gd name="connsiteX3" fmla="*/ 1080621 w 1503933"/>
              <a:gd name="connsiteY3" fmla="*/ 1417320 h 3856072"/>
              <a:gd name="connsiteX4" fmla="*/ 1450593 w 1503933"/>
              <a:gd name="connsiteY4" fmla="*/ 3856072 h 3856072"/>
              <a:gd name="connsiteX5" fmla="*/ 10433 w 1503933"/>
              <a:gd name="connsiteY5" fmla="*/ 3856072 h 3856072"/>
              <a:gd name="connsiteX6" fmla="*/ 844401 w 1503933"/>
              <a:gd name="connsiteY6" fmla="*/ 838199 h 3856072"/>
              <a:gd name="connsiteX7" fmla="*/ 813921 w 1503933"/>
              <a:gd name="connsiteY7" fmla="*/ 533400 h 3856072"/>
              <a:gd name="connsiteX8" fmla="*/ 566693 w 1503933"/>
              <a:gd name="connsiteY8" fmla="*/ 86133 h 3856072"/>
              <a:gd name="connsiteX0" fmla="*/ 564825 w 1502065"/>
              <a:gd name="connsiteY0" fmla="*/ 86133 h 3856072"/>
              <a:gd name="connsiteX1" fmla="*/ 1314973 w 1502065"/>
              <a:gd name="connsiteY1" fmla="*/ 0 h 3856072"/>
              <a:gd name="connsiteX2" fmla="*/ 1502065 w 1502065"/>
              <a:gd name="connsiteY2" fmla="*/ 48033 h 3856072"/>
              <a:gd name="connsiteX3" fmla="*/ 1078753 w 1502065"/>
              <a:gd name="connsiteY3" fmla="*/ 1417320 h 3856072"/>
              <a:gd name="connsiteX4" fmla="*/ 1448725 w 1502065"/>
              <a:gd name="connsiteY4" fmla="*/ 3856072 h 3856072"/>
              <a:gd name="connsiteX5" fmla="*/ 8565 w 1502065"/>
              <a:gd name="connsiteY5" fmla="*/ 3856072 h 3856072"/>
              <a:gd name="connsiteX6" fmla="*/ 842533 w 1502065"/>
              <a:gd name="connsiteY6" fmla="*/ 838199 h 3856072"/>
              <a:gd name="connsiteX7" fmla="*/ 812053 w 1502065"/>
              <a:gd name="connsiteY7" fmla="*/ 533400 h 3856072"/>
              <a:gd name="connsiteX8" fmla="*/ 564825 w 1502065"/>
              <a:gd name="connsiteY8" fmla="*/ 86133 h 3856072"/>
              <a:gd name="connsiteX0" fmla="*/ 568249 w 1505489"/>
              <a:gd name="connsiteY0" fmla="*/ 86133 h 3856072"/>
              <a:gd name="connsiteX1" fmla="*/ 1318397 w 1505489"/>
              <a:gd name="connsiteY1" fmla="*/ 0 h 3856072"/>
              <a:gd name="connsiteX2" fmla="*/ 1505489 w 1505489"/>
              <a:gd name="connsiteY2" fmla="*/ 48033 h 3856072"/>
              <a:gd name="connsiteX3" fmla="*/ 1082177 w 1505489"/>
              <a:gd name="connsiteY3" fmla="*/ 1417320 h 3856072"/>
              <a:gd name="connsiteX4" fmla="*/ 1452149 w 1505489"/>
              <a:gd name="connsiteY4" fmla="*/ 3856072 h 3856072"/>
              <a:gd name="connsiteX5" fmla="*/ 11989 w 1505489"/>
              <a:gd name="connsiteY5" fmla="*/ 3856072 h 3856072"/>
              <a:gd name="connsiteX6" fmla="*/ 815478 w 1505489"/>
              <a:gd name="connsiteY6" fmla="*/ 1508759 h 3856072"/>
              <a:gd name="connsiteX7" fmla="*/ 845957 w 1505489"/>
              <a:gd name="connsiteY7" fmla="*/ 838199 h 3856072"/>
              <a:gd name="connsiteX8" fmla="*/ 815477 w 1505489"/>
              <a:gd name="connsiteY8" fmla="*/ 533400 h 3856072"/>
              <a:gd name="connsiteX9" fmla="*/ 568249 w 1505489"/>
              <a:gd name="connsiteY9" fmla="*/ 86133 h 3856072"/>
              <a:gd name="connsiteX0" fmla="*/ 568249 w 1452149"/>
              <a:gd name="connsiteY0" fmla="*/ 86133 h 3856072"/>
              <a:gd name="connsiteX1" fmla="*/ 1318397 w 1452149"/>
              <a:gd name="connsiteY1" fmla="*/ 0 h 3856072"/>
              <a:gd name="connsiteX2" fmla="*/ 1254029 w 1452149"/>
              <a:gd name="connsiteY2" fmla="*/ 528093 h 3856072"/>
              <a:gd name="connsiteX3" fmla="*/ 1082177 w 1452149"/>
              <a:gd name="connsiteY3" fmla="*/ 1417320 h 3856072"/>
              <a:gd name="connsiteX4" fmla="*/ 1452149 w 1452149"/>
              <a:gd name="connsiteY4" fmla="*/ 3856072 h 3856072"/>
              <a:gd name="connsiteX5" fmla="*/ 11989 w 1452149"/>
              <a:gd name="connsiteY5" fmla="*/ 3856072 h 3856072"/>
              <a:gd name="connsiteX6" fmla="*/ 815478 w 1452149"/>
              <a:gd name="connsiteY6" fmla="*/ 1508759 h 3856072"/>
              <a:gd name="connsiteX7" fmla="*/ 845957 w 1452149"/>
              <a:gd name="connsiteY7" fmla="*/ 838199 h 3856072"/>
              <a:gd name="connsiteX8" fmla="*/ 815477 w 1452149"/>
              <a:gd name="connsiteY8" fmla="*/ 533400 h 3856072"/>
              <a:gd name="connsiteX9" fmla="*/ 568249 w 1452149"/>
              <a:gd name="connsiteY9" fmla="*/ 86133 h 3856072"/>
              <a:gd name="connsiteX0" fmla="*/ 568249 w 1569857"/>
              <a:gd name="connsiteY0" fmla="*/ 32793 h 3802732"/>
              <a:gd name="connsiteX1" fmla="*/ 1569857 w 1569857"/>
              <a:gd name="connsiteY1" fmla="*/ 0 h 3802732"/>
              <a:gd name="connsiteX2" fmla="*/ 1254029 w 1569857"/>
              <a:gd name="connsiteY2" fmla="*/ 474753 h 3802732"/>
              <a:gd name="connsiteX3" fmla="*/ 1082177 w 1569857"/>
              <a:gd name="connsiteY3" fmla="*/ 1363980 h 3802732"/>
              <a:gd name="connsiteX4" fmla="*/ 1452149 w 1569857"/>
              <a:gd name="connsiteY4" fmla="*/ 3802732 h 3802732"/>
              <a:gd name="connsiteX5" fmla="*/ 11989 w 1569857"/>
              <a:gd name="connsiteY5" fmla="*/ 3802732 h 3802732"/>
              <a:gd name="connsiteX6" fmla="*/ 815478 w 1569857"/>
              <a:gd name="connsiteY6" fmla="*/ 1455419 h 3802732"/>
              <a:gd name="connsiteX7" fmla="*/ 845957 w 1569857"/>
              <a:gd name="connsiteY7" fmla="*/ 784859 h 3802732"/>
              <a:gd name="connsiteX8" fmla="*/ 815477 w 1569857"/>
              <a:gd name="connsiteY8" fmla="*/ 480060 h 3802732"/>
              <a:gd name="connsiteX9" fmla="*/ 568249 w 1569857"/>
              <a:gd name="connsiteY9" fmla="*/ 32793 h 3802732"/>
              <a:gd name="connsiteX0" fmla="*/ 568249 w 1569857"/>
              <a:gd name="connsiteY0" fmla="*/ 32793 h 3802732"/>
              <a:gd name="connsiteX1" fmla="*/ 1569857 w 1569857"/>
              <a:gd name="connsiteY1" fmla="*/ 0 h 3802732"/>
              <a:gd name="connsiteX2" fmla="*/ 1254029 w 1569857"/>
              <a:gd name="connsiteY2" fmla="*/ 474753 h 3802732"/>
              <a:gd name="connsiteX3" fmla="*/ 945017 w 1569857"/>
              <a:gd name="connsiteY3" fmla="*/ 1943100 h 3802732"/>
              <a:gd name="connsiteX4" fmla="*/ 1452149 w 1569857"/>
              <a:gd name="connsiteY4" fmla="*/ 3802732 h 3802732"/>
              <a:gd name="connsiteX5" fmla="*/ 11989 w 1569857"/>
              <a:gd name="connsiteY5" fmla="*/ 3802732 h 3802732"/>
              <a:gd name="connsiteX6" fmla="*/ 815478 w 1569857"/>
              <a:gd name="connsiteY6" fmla="*/ 1455419 h 3802732"/>
              <a:gd name="connsiteX7" fmla="*/ 845957 w 1569857"/>
              <a:gd name="connsiteY7" fmla="*/ 784859 h 3802732"/>
              <a:gd name="connsiteX8" fmla="*/ 815477 w 1569857"/>
              <a:gd name="connsiteY8" fmla="*/ 480060 h 3802732"/>
              <a:gd name="connsiteX9" fmla="*/ 568249 w 1569857"/>
              <a:gd name="connsiteY9" fmla="*/ 32793 h 3802732"/>
              <a:gd name="connsiteX0" fmla="*/ 568249 w 1569857"/>
              <a:gd name="connsiteY0" fmla="*/ 32793 h 3802732"/>
              <a:gd name="connsiteX1" fmla="*/ 1569857 w 1569857"/>
              <a:gd name="connsiteY1" fmla="*/ 0 h 3802732"/>
              <a:gd name="connsiteX2" fmla="*/ 1254029 w 1569857"/>
              <a:gd name="connsiteY2" fmla="*/ 474753 h 3802732"/>
              <a:gd name="connsiteX3" fmla="*/ 861197 w 1569857"/>
              <a:gd name="connsiteY3" fmla="*/ 2301240 h 3802732"/>
              <a:gd name="connsiteX4" fmla="*/ 1452149 w 1569857"/>
              <a:gd name="connsiteY4" fmla="*/ 3802732 h 3802732"/>
              <a:gd name="connsiteX5" fmla="*/ 11989 w 1569857"/>
              <a:gd name="connsiteY5" fmla="*/ 3802732 h 3802732"/>
              <a:gd name="connsiteX6" fmla="*/ 815478 w 1569857"/>
              <a:gd name="connsiteY6" fmla="*/ 1455419 h 3802732"/>
              <a:gd name="connsiteX7" fmla="*/ 845957 w 1569857"/>
              <a:gd name="connsiteY7" fmla="*/ 784859 h 3802732"/>
              <a:gd name="connsiteX8" fmla="*/ 815477 w 1569857"/>
              <a:gd name="connsiteY8" fmla="*/ 480060 h 3802732"/>
              <a:gd name="connsiteX9" fmla="*/ 568249 w 1569857"/>
              <a:gd name="connsiteY9" fmla="*/ 32793 h 3802732"/>
              <a:gd name="connsiteX0" fmla="*/ 568249 w 1569857"/>
              <a:gd name="connsiteY0" fmla="*/ 32793 h 3802732"/>
              <a:gd name="connsiteX1" fmla="*/ 1569857 w 1569857"/>
              <a:gd name="connsiteY1" fmla="*/ 0 h 3802732"/>
              <a:gd name="connsiteX2" fmla="*/ 1254029 w 1569857"/>
              <a:gd name="connsiteY2" fmla="*/ 474753 h 3802732"/>
              <a:gd name="connsiteX3" fmla="*/ 724037 w 1569857"/>
              <a:gd name="connsiteY3" fmla="*/ 2362200 h 3802732"/>
              <a:gd name="connsiteX4" fmla="*/ 1452149 w 1569857"/>
              <a:gd name="connsiteY4" fmla="*/ 3802732 h 3802732"/>
              <a:gd name="connsiteX5" fmla="*/ 11989 w 1569857"/>
              <a:gd name="connsiteY5" fmla="*/ 3802732 h 3802732"/>
              <a:gd name="connsiteX6" fmla="*/ 815478 w 1569857"/>
              <a:gd name="connsiteY6" fmla="*/ 1455419 h 3802732"/>
              <a:gd name="connsiteX7" fmla="*/ 845957 w 1569857"/>
              <a:gd name="connsiteY7" fmla="*/ 784859 h 3802732"/>
              <a:gd name="connsiteX8" fmla="*/ 815477 w 1569857"/>
              <a:gd name="connsiteY8" fmla="*/ 480060 h 3802732"/>
              <a:gd name="connsiteX9" fmla="*/ 568249 w 1569857"/>
              <a:gd name="connsiteY9" fmla="*/ 32793 h 3802732"/>
              <a:gd name="connsiteX0" fmla="*/ 568249 w 1569857"/>
              <a:gd name="connsiteY0" fmla="*/ 32793 h 3802732"/>
              <a:gd name="connsiteX1" fmla="*/ 1569857 w 1569857"/>
              <a:gd name="connsiteY1" fmla="*/ 0 h 3802732"/>
              <a:gd name="connsiteX2" fmla="*/ 1254029 w 1569857"/>
              <a:gd name="connsiteY2" fmla="*/ 474753 h 3802732"/>
              <a:gd name="connsiteX3" fmla="*/ 724037 w 1569857"/>
              <a:gd name="connsiteY3" fmla="*/ 2461260 h 3802732"/>
              <a:gd name="connsiteX4" fmla="*/ 1452149 w 1569857"/>
              <a:gd name="connsiteY4" fmla="*/ 3802732 h 3802732"/>
              <a:gd name="connsiteX5" fmla="*/ 11989 w 1569857"/>
              <a:gd name="connsiteY5" fmla="*/ 3802732 h 3802732"/>
              <a:gd name="connsiteX6" fmla="*/ 815478 w 1569857"/>
              <a:gd name="connsiteY6" fmla="*/ 1455419 h 3802732"/>
              <a:gd name="connsiteX7" fmla="*/ 845957 w 1569857"/>
              <a:gd name="connsiteY7" fmla="*/ 784859 h 3802732"/>
              <a:gd name="connsiteX8" fmla="*/ 815477 w 1569857"/>
              <a:gd name="connsiteY8" fmla="*/ 480060 h 3802732"/>
              <a:gd name="connsiteX9" fmla="*/ 568249 w 1569857"/>
              <a:gd name="connsiteY9" fmla="*/ 32793 h 3802732"/>
              <a:gd name="connsiteX0" fmla="*/ 609648 w 1611256"/>
              <a:gd name="connsiteY0" fmla="*/ 32793 h 3802732"/>
              <a:gd name="connsiteX1" fmla="*/ 1611256 w 1611256"/>
              <a:gd name="connsiteY1" fmla="*/ 0 h 3802732"/>
              <a:gd name="connsiteX2" fmla="*/ 1295428 w 1611256"/>
              <a:gd name="connsiteY2" fmla="*/ 474753 h 3802732"/>
              <a:gd name="connsiteX3" fmla="*/ 765436 w 1611256"/>
              <a:gd name="connsiteY3" fmla="*/ 2461260 h 3802732"/>
              <a:gd name="connsiteX4" fmla="*/ 1493548 w 1611256"/>
              <a:gd name="connsiteY4" fmla="*/ 3802732 h 3802732"/>
              <a:gd name="connsiteX5" fmla="*/ 53388 w 1611256"/>
              <a:gd name="connsiteY5" fmla="*/ 3802732 h 3802732"/>
              <a:gd name="connsiteX6" fmla="*/ 346337 w 1611256"/>
              <a:gd name="connsiteY6" fmla="*/ 2644139 h 3802732"/>
              <a:gd name="connsiteX7" fmla="*/ 856877 w 1611256"/>
              <a:gd name="connsiteY7" fmla="*/ 1455419 h 3802732"/>
              <a:gd name="connsiteX8" fmla="*/ 887356 w 1611256"/>
              <a:gd name="connsiteY8" fmla="*/ 784859 h 3802732"/>
              <a:gd name="connsiteX9" fmla="*/ 856876 w 1611256"/>
              <a:gd name="connsiteY9" fmla="*/ 480060 h 3802732"/>
              <a:gd name="connsiteX10" fmla="*/ 609648 w 1611256"/>
              <a:gd name="connsiteY10" fmla="*/ 32793 h 3802732"/>
              <a:gd name="connsiteX0" fmla="*/ 575979 w 1577587"/>
              <a:gd name="connsiteY0" fmla="*/ 32793 h 3802732"/>
              <a:gd name="connsiteX1" fmla="*/ 1577587 w 1577587"/>
              <a:gd name="connsiteY1" fmla="*/ 0 h 3802732"/>
              <a:gd name="connsiteX2" fmla="*/ 1261759 w 1577587"/>
              <a:gd name="connsiteY2" fmla="*/ 474753 h 3802732"/>
              <a:gd name="connsiteX3" fmla="*/ 731767 w 1577587"/>
              <a:gd name="connsiteY3" fmla="*/ 2461260 h 3802732"/>
              <a:gd name="connsiteX4" fmla="*/ 1459879 w 1577587"/>
              <a:gd name="connsiteY4" fmla="*/ 3802732 h 3802732"/>
              <a:gd name="connsiteX5" fmla="*/ 57819 w 1577587"/>
              <a:gd name="connsiteY5" fmla="*/ 3505552 h 3802732"/>
              <a:gd name="connsiteX6" fmla="*/ 312668 w 1577587"/>
              <a:gd name="connsiteY6" fmla="*/ 2644139 h 3802732"/>
              <a:gd name="connsiteX7" fmla="*/ 823208 w 1577587"/>
              <a:gd name="connsiteY7" fmla="*/ 1455419 h 3802732"/>
              <a:gd name="connsiteX8" fmla="*/ 853687 w 1577587"/>
              <a:gd name="connsiteY8" fmla="*/ 784859 h 3802732"/>
              <a:gd name="connsiteX9" fmla="*/ 823207 w 1577587"/>
              <a:gd name="connsiteY9" fmla="*/ 480060 h 3802732"/>
              <a:gd name="connsiteX10" fmla="*/ 575979 w 1577587"/>
              <a:gd name="connsiteY10" fmla="*/ 32793 h 3802732"/>
              <a:gd name="connsiteX0" fmla="*/ 333524 w 1335132"/>
              <a:gd name="connsiteY0" fmla="*/ 32793 h 3833212"/>
              <a:gd name="connsiteX1" fmla="*/ 1335132 w 1335132"/>
              <a:gd name="connsiteY1" fmla="*/ 0 h 3833212"/>
              <a:gd name="connsiteX2" fmla="*/ 1019304 w 1335132"/>
              <a:gd name="connsiteY2" fmla="*/ 474753 h 3833212"/>
              <a:gd name="connsiteX3" fmla="*/ 489312 w 1335132"/>
              <a:gd name="connsiteY3" fmla="*/ 2461260 h 3833212"/>
              <a:gd name="connsiteX4" fmla="*/ 1217424 w 1335132"/>
              <a:gd name="connsiteY4" fmla="*/ 3802732 h 3833212"/>
              <a:gd name="connsiteX5" fmla="*/ 188744 w 1335132"/>
              <a:gd name="connsiteY5" fmla="*/ 3833212 h 3833212"/>
              <a:gd name="connsiteX6" fmla="*/ 70213 w 1335132"/>
              <a:gd name="connsiteY6" fmla="*/ 2644139 h 3833212"/>
              <a:gd name="connsiteX7" fmla="*/ 580753 w 1335132"/>
              <a:gd name="connsiteY7" fmla="*/ 1455419 h 3833212"/>
              <a:gd name="connsiteX8" fmla="*/ 611232 w 1335132"/>
              <a:gd name="connsiteY8" fmla="*/ 784859 h 3833212"/>
              <a:gd name="connsiteX9" fmla="*/ 580752 w 1335132"/>
              <a:gd name="connsiteY9" fmla="*/ 480060 h 3833212"/>
              <a:gd name="connsiteX10" fmla="*/ 333524 w 1335132"/>
              <a:gd name="connsiteY10" fmla="*/ 32793 h 3833212"/>
              <a:gd name="connsiteX0" fmla="*/ 418868 w 1420476"/>
              <a:gd name="connsiteY0" fmla="*/ 32793 h 3833212"/>
              <a:gd name="connsiteX1" fmla="*/ 1420476 w 1420476"/>
              <a:gd name="connsiteY1" fmla="*/ 0 h 3833212"/>
              <a:gd name="connsiteX2" fmla="*/ 1104648 w 1420476"/>
              <a:gd name="connsiteY2" fmla="*/ 474753 h 3833212"/>
              <a:gd name="connsiteX3" fmla="*/ 574656 w 1420476"/>
              <a:gd name="connsiteY3" fmla="*/ 2461260 h 3833212"/>
              <a:gd name="connsiteX4" fmla="*/ 1302768 w 1420476"/>
              <a:gd name="connsiteY4" fmla="*/ 3802732 h 3833212"/>
              <a:gd name="connsiteX5" fmla="*/ 274088 w 1420476"/>
              <a:gd name="connsiteY5" fmla="*/ 3833212 h 3833212"/>
              <a:gd name="connsiteX6" fmla="*/ 3156 w 1420476"/>
              <a:gd name="connsiteY6" fmla="*/ 3086099 h 3833212"/>
              <a:gd name="connsiteX7" fmla="*/ 155557 w 1420476"/>
              <a:gd name="connsiteY7" fmla="*/ 2644139 h 3833212"/>
              <a:gd name="connsiteX8" fmla="*/ 666097 w 1420476"/>
              <a:gd name="connsiteY8" fmla="*/ 1455419 h 3833212"/>
              <a:gd name="connsiteX9" fmla="*/ 696576 w 1420476"/>
              <a:gd name="connsiteY9" fmla="*/ 784859 h 3833212"/>
              <a:gd name="connsiteX10" fmla="*/ 666096 w 1420476"/>
              <a:gd name="connsiteY10" fmla="*/ 480060 h 3833212"/>
              <a:gd name="connsiteX11" fmla="*/ 418868 w 1420476"/>
              <a:gd name="connsiteY11" fmla="*/ 32793 h 3833212"/>
              <a:gd name="connsiteX0" fmla="*/ 418868 w 1420476"/>
              <a:gd name="connsiteY0" fmla="*/ 32793 h 3833212"/>
              <a:gd name="connsiteX1" fmla="*/ 1420476 w 1420476"/>
              <a:gd name="connsiteY1" fmla="*/ 0 h 3833212"/>
              <a:gd name="connsiteX2" fmla="*/ 1104648 w 1420476"/>
              <a:gd name="connsiteY2" fmla="*/ 474753 h 3833212"/>
              <a:gd name="connsiteX3" fmla="*/ 407016 w 1420476"/>
              <a:gd name="connsiteY3" fmla="*/ 2583180 h 3833212"/>
              <a:gd name="connsiteX4" fmla="*/ 1302768 w 1420476"/>
              <a:gd name="connsiteY4" fmla="*/ 3802732 h 3833212"/>
              <a:gd name="connsiteX5" fmla="*/ 274088 w 1420476"/>
              <a:gd name="connsiteY5" fmla="*/ 3833212 h 3833212"/>
              <a:gd name="connsiteX6" fmla="*/ 3156 w 1420476"/>
              <a:gd name="connsiteY6" fmla="*/ 3086099 h 3833212"/>
              <a:gd name="connsiteX7" fmla="*/ 155557 w 1420476"/>
              <a:gd name="connsiteY7" fmla="*/ 2644139 h 3833212"/>
              <a:gd name="connsiteX8" fmla="*/ 666097 w 1420476"/>
              <a:gd name="connsiteY8" fmla="*/ 1455419 h 3833212"/>
              <a:gd name="connsiteX9" fmla="*/ 696576 w 1420476"/>
              <a:gd name="connsiteY9" fmla="*/ 784859 h 3833212"/>
              <a:gd name="connsiteX10" fmla="*/ 666096 w 1420476"/>
              <a:gd name="connsiteY10" fmla="*/ 480060 h 3833212"/>
              <a:gd name="connsiteX11" fmla="*/ 418868 w 1420476"/>
              <a:gd name="connsiteY11" fmla="*/ 32793 h 3833212"/>
              <a:gd name="connsiteX0" fmla="*/ 418868 w 1420476"/>
              <a:gd name="connsiteY0" fmla="*/ 32793 h 3833212"/>
              <a:gd name="connsiteX1" fmla="*/ 1420476 w 1420476"/>
              <a:gd name="connsiteY1" fmla="*/ 0 h 3833212"/>
              <a:gd name="connsiteX2" fmla="*/ 1104648 w 1420476"/>
              <a:gd name="connsiteY2" fmla="*/ 474753 h 3833212"/>
              <a:gd name="connsiteX3" fmla="*/ 719436 w 1420476"/>
              <a:gd name="connsiteY3" fmla="*/ 1882139 h 3833212"/>
              <a:gd name="connsiteX4" fmla="*/ 407016 w 1420476"/>
              <a:gd name="connsiteY4" fmla="*/ 2583180 h 3833212"/>
              <a:gd name="connsiteX5" fmla="*/ 1302768 w 1420476"/>
              <a:gd name="connsiteY5" fmla="*/ 3802732 h 3833212"/>
              <a:gd name="connsiteX6" fmla="*/ 274088 w 1420476"/>
              <a:gd name="connsiteY6" fmla="*/ 3833212 h 3833212"/>
              <a:gd name="connsiteX7" fmla="*/ 3156 w 1420476"/>
              <a:gd name="connsiteY7" fmla="*/ 3086099 h 3833212"/>
              <a:gd name="connsiteX8" fmla="*/ 155557 w 1420476"/>
              <a:gd name="connsiteY8" fmla="*/ 2644139 h 3833212"/>
              <a:gd name="connsiteX9" fmla="*/ 666097 w 1420476"/>
              <a:gd name="connsiteY9" fmla="*/ 1455419 h 3833212"/>
              <a:gd name="connsiteX10" fmla="*/ 696576 w 1420476"/>
              <a:gd name="connsiteY10" fmla="*/ 784859 h 3833212"/>
              <a:gd name="connsiteX11" fmla="*/ 666096 w 1420476"/>
              <a:gd name="connsiteY11" fmla="*/ 480060 h 3833212"/>
              <a:gd name="connsiteX12" fmla="*/ 418868 w 1420476"/>
              <a:gd name="connsiteY12" fmla="*/ 32793 h 3833212"/>
              <a:gd name="connsiteX0" fmla="*/ 418868 w 1420476"/>
              <a:gd name="connsiteY0" fmla="*/ 32793 h 3833212"/>
              <a:gd name="connsiteX1" fmla="*/ 1420476 w 1420476"/>
              <a:gd name="connsiteY1" fmla="*/ 0 h 3833212"/>
              <a:gd name="connsiteX2" fmla="*/ 1104648 w 1420476"/>
              <a:gd name="connsiteY2" fmla="*/ 474753 h 3833212"/>
              <a:gd name="connsiteX3" fmla="*/ 719436 w 1420476"/>
              <a:gd name="connsiteY3" fmla="*/ 1882139 h 3833212"/>
              <a:gd name="connsiteX4" fmla="*/ 407016 w 1420476"/>
              <a:gd name="connsiteY4" fmla="*/ 2583180 h 3833212"/>
              <a:gd name="connsiteX5" fmla="*/ 1302768 w 1420476"/>
              <a:gd name="connsiteY5" fmla="*/ 3802732 h 3833212"/>
              <a:gd name="connsiteX6" fmla="*/ 274088 w 1420476"/>
              <a:gd name="connsiteY6" fmla="*/ 3833212 h 3833212"/>
              <a:gd name="connsiteX7" fmla="*/ 3156 w 1420476"/>
              <a:gd name="connsiteY7" fmla="*/ 3086099 h 3833212"/>
              <a:gd name="connsiteX8" fmla="*/ 155557 w 1420476"/>
              <a:gd name="connsiteY8" fmla="*/ 2644139 h 3833212"/>
              <a:gd name="connsiteX9" fmla="*/ 666097 w 1420476"/>
              <a:gd name="connsiteY9" fmla="*/ 1455419 h 3833212"/>
              <a:gd name="connsiteX10" fmla="*/ 696576 w 1420476"/>
              <a:gd name="connsiteY10" fmla="*/ 784859 h 3833212"/>
              <a:gd name="connsiteX11" fmla="*/ 666096 w 1420476"/>
              <a:gd name="connsiteY11" fmla="*/ 480060 h 3833212"/>
              <a:gd name="connsiteX12" fmla="*/ 418868 w 1420476"/>
              <a:gd name="connsiteY12" fmla="*/ 32793 h 3833212"/>
              <a:gd name="connsiteX0" fmla="*/ 418868 w 1420476"/>
              <a:gd name="connsiteY0" fmla="*/ 32793 h 3833212"/>
              <a:gd name="connsiteX1" fmla="*/ 1420476 w 1420476"/>
              <a:gd name="connsiteY1" fmla="*/ 0 h 3833212"/>
              <a:gd name="connsiteX2" fmla="*/ 1104648 w 1420476"/>
              <a:gd name="connsiteY2" fmla="*/ 474753 h 3833212"/>
              <a:gd name="connsiteX3" fmla="*/ 719436 w 1420476"/>
              <a:gd name="connsiteY3" fmla="*/ 1882139 h 3833212"/>
              <a:gd name="connsiteX4" fmla="*/ 407016 w 1420476"/>
              <a:gd name="connsiteY4" fmla="*/ 2583180 h 3833212"/>
              <a:gd name="connsiteX5" fmla="*/ 1302768 w 1420476"/>
              <a:gd name="connsiteY5" fmla="*/ 3802732 h 3833212"/>
              <a:gd name="connsiteX6" fmla="*/ 274088 w 1420476"/>
              <a:gd name="connsiteY6" fmla="*/ 3833212 h 3833212"/>
              <a:gd name="connsiteX7" fmla="*/ 3156 w 1420476"/>
              <a:gd name="connsiteY7" fmla="*/ 3086099 h 3833212"/>
              <a:gd name="connsiteX8" fmla="*/ 155557 w 1420476"/>
              <a:gd name="connsiteY8" fmla="*/ 2644139 h 3833212"/>
              <a:gd name="connsiteX9" fmla="*/ 666097 w 1420476"/>
              <a:gd name="connsiteY9" fmla="*/ 1455419 h 3833212"/>
              <a:gd name="connsiteX10" fmla="*/ 696576 w 1420476"/>
              <a:gd name="connsiteY10" fmla="*/ 784859 h 3833212"/>
              <a:gd name="connsiteX11" fmla="*/ 666096 w 1420476"/>
              <a:gd name="connsiteY11" fmla="*/ 480060 h 3833212"/>
              <a:gd name="connsiteX12" fmla="*/ 418868 w 1420476"/>
              <a:gd name="connsiteY12" fmla="*/ 32793 h 3833212"/>
              <a:gd name="connsiteX0" fmla="*/ 418868 w 1420476"/>
              <a:gd name="connsiteY0" fmla="*/ 32793 h 3833212"/>
              <a:gd name="connsiteX1" fmla="*/ 1420476 w 1420476"/>
              <a:gd name="connsiteY1" fmla="*/ 0 h 3833212"/>
              <a:gd name="connsiteX2" fmla="*/ 1104648 w 1420476"/>
              <a:gd name="connsiteY2" fmla="*/ 474753 h 3833212"/>
              <a:gd name="connsiteX3" fmla="*/ 719436 w 1420476"/>
              <a:gd name="connsiteY3" fmla="*/ 1882139 h 3833212"/>
              <a:gd name="connsiteX4" fmla="*/ 407016 w 1420476"/>
              <a:gd name="connsiteY4" fmla="*/ 2583180 h 3833212"/>
              <a:gd name="connsiteX5" fmla="*/ 921768 w 1420476"/>
              <a:gd name="connsiteY5" fmla="*/ 3513172 h 3833212"/>
              <a:gd name="connsiteX6" fmla="*/ 274088 w 1420476"/>
              <a:gd name="connsiteY6" fmla="*/ 3833212 h 3833212"/>
              <a:gd name="connsiteX7" fmla="*/ 3156 w 1420476"/>
              <a:gd name="connsiteY7" fmla="*/ 3086099 h 3833212"/>
              <a:gd name="connsiteX8" fmla="*/ 155557 w 1420476"/>
              <a:gd name="connsiteY8" fmla="*/ 2644139 h 3833212"/>
              <a:gd name="connsiteX9" fmla="*/ 666097 w 1420476"/>
              <a:gd name="connsiteY9" fmla="*/ 1455419 h 3833212"/>
              <a:gd name="connsiteX10" fmla="*/ 696576 w 1420476"/>
              <a:gd name="connsiteY10" fmla="*/ 784859 h 3833212"/>
              <a:gd name="connsiteX11" fmla="*/ 666096 w 1420476"/>
              <a:gd name="connsiteY11" fmla="*/ 480060 h 3833212"/>
              <a:gd name="connsiteX12" fmla="*/ 418868 w 1420476"/>
              <a:gd name="connsiteY12" fmla="*/ 32793 h 3833212"/>
              <a:gd name="connsiteX0" fmla="*/ 418868 w 1420476"/>
              <a:gd name="connsiteY0" fmla="*/ 32793 h 3833212"/>
              <a:gd name="connsiteX1" fmla="*/ 1420476 w 1420476"/>
              <a:gd name="connsiteY1" fmla="*/ 0 h 3833212"/>
              <a:gd name="connsiteX2" fmla="*/ 1104648 w 1420476"/>
              <a:gd name="connsiteY2" fmla="*/ 474753 h 3833212"/>
              <a:gd name="connsiteX3" fmla="*/ 719436 w 1420476"/>
              <a:gd name="connsiteY3" fmla="*/ 1882139 h 3833212"/>
              <a:gd name="connsiteX4" fmla="*/ 407016 w 1420476"/>
              <a:gd name="connsiteY4" fmla="*/ 2583180 h 3833212"/>
              <a:gd name="connsiteX5" fmla="*/ 921768 w 1420476"/>
              <a:gd name="connsiteY5" fmla="*/ 3513172 h 3833212"/>
              <a:gd name="connsiteX6" fmla="*/ 274088 w 1420476"/>
              <a:gd name="connsiteY6" fmla="*/ 3833212 h 3833212"/>
              <a:gd name="connsiteX7" fmla="*/ 3156 w 1420476"/>
              <a:gd name="connsiteY7" fmla="*/ 3086099 h 3833212"/>
              <a:gd name="connsiteX8" fmla="*/ 155557 w 1420476"/>
              <a:gd name="connsiteY8" fmla="*/ 2644139 h 3833212"/>
              <a:gd name="connsiteX9" fmla="*/ 666097 w 1420476"/>
              <a:gd name="connsiteY9" fmla="*/ 1455419 h 3833212"/>
              <a:gd name="connsiteX10" fmla="*/ 696576 w 1420476"/>
              <a:gd name="connsiteY10" fmla="*/ 784859 h 3833212"/>
              <a:gd name="connsiteX11" fmla="*/ 666096 w 1420476"/>
              <a:gd name="connsiteY11" fmla="*/ 480060 h 3833212"/>
              <a:gd name="connsiteX12" fmla="*/ 418868 w 1420476"/>
              <a:gd name="connsiteY12" fmla="*/ 32793 h 3833212"/>
              <a:gd name="connsiteX0" fmla="*/ 418868 w 1420476"/>
              <a:gd name="connsiteY0" fmla="*/ 32793 h 3833212"/>
              <a:gd name="connsiteX1" fmla="*/ 1420476 w 1420476"/>
              <a:gd name="connsiteY1" fmla="*/ 0 h 3833212"/>
              <a:gd name="connsiteX2" fmla="*/ 1104648 w 1420476"/>
              <a:gd name="connsiteY2" fmla="*/ 474753 h 3833212"/>
              <a:gd name="connsiteX3" fmla="*/ 719436 w 1420476"/>
              <a:gd name="connsiteY3" fmla="*/ 1882139 h 3833212"/>
              <a:gd name="connsiteX4" fmla="*/ 407016 w 1420476"/>
              <a:gd name="connsiteY4" fmla="*/ 2583180 h 3833212"/>
              <a:gd name="connsiteX5" fmla="*/ 982728 w 1420476"/>
              <a:gd name="connsiteY5" fmla="*/ 3787492 h 3833212"/>
              <a:gd name="connsiteX6" fmla="*/ 274088 w 1420476"/>
              <a:gd name="connsiteY6" fmla="*/ 3833212 h 3833212"/>
              <a:gd name="connsiteX7" fmla="*/ 3156 w 1420476"/>
              <a:gd name="connsiteY7" fmla="*/ 3086099 h 3833212"/>
              <a:gd name="connsiteX8" fmla="*/ 155557 w 1420476"/>
              <a:gd name="connsiteY8" fmla="*/ 2644139 h 3833212"/>
              <a:gd name="connsiteX9" fmla="*/ 666097 w 1420476"/>
              <a:gd name="connsiteY9" fmla="*/ 1455419 h 3833212"/>
              <a:gd name="connsiteX10" fmla="*/ 696576 w 1420476"/>
              <a:gd name="connsiteY10" fmla="*/ 784859 h 3833212"/>
              <a:gd name="connsiteX11" fmla="*/ 666096 w 1420476"/>
              <a:gd name="connsiteY11" fmla="*/ 480060 h 3833212"/>
              <a:gd name="connsiteX12" fmla="*/ 418868 w 1420476"/>
              <a:gd name="connsiteY12" fmla="*/ 32793 h 3833212"/>
              <a:gd name="connsiteX0" fmla="*/ 418868 w 1420476"/>
              <a:gd name="connsiteY0" fmla="*/ 32793 h 3833212"/>
              <a:gd name="connsiteX1" fmla="*/ 1420476 w 1420476"/>
              <a:gd name="connsiteY1" fmla="*/ 0 h 3833212"/>
              <a:gd name="connsiteX2" fmla="*/ 1104648 w 1420476"/>
              <a:gd name="connsiteY2" fmla="*/ 474753 h 3833212"/>
              <a:gd name="connsiteX3" fmla="*/ 719436 w 1420476"/>
              <a:gd name="connsiteY3" fmla="*/ 1882139 h 3833212"/>
              <a:gd name="connsiteX4" fmla="*/ 407016 w 1420476"/>
              <a:gd name="connsiteY4" fmla="*/ 2583180 h 3833212"/>
              <a:gd name="connsiteX5" fmla="*/ 982728 w 1420476"/>
              <a:gd name="connsiteY5" fmla="*/ 3787492 h 3833212"/>
              <a:gd name="connsiteX6" fmla="*/ 274088 w 1420476"/>
              <a:gd name="connsiteY6" fmla="*/ 3833212 h 3833212"/>
              <a:gd name="connsiteX7" fmla="*/ 3156 w 1420476"/>
              <a:gd name="connsiteY7" fmla="*/ 3086099 h 3833212"/>
              <a:gd name="connsiteX8" fmla="*/ 155557 w 1420476"/>
              <a:gd name="connsiteY8" fmla="*/ 2644139 h 3833212"/>
              <a:gd name="connsiteX9" fmla="*/ 666097 w 1420476"/>
              <a:gd name="connsiteY9" fmla="*/ 1455419 h 3833212"/>
              <a:gd name="connsiteX10" fmla="*/ 696576 w 1420476"/>
              <a:gd name="connsiteY10" fmla="*/ 784859 h 3833212"/>
              <a:gd name="connsiteX11" fmla="*/ 666096 w 1420476"/>
              <a:gd name="connsiteY11" fmla="*/ 480060 h 3833212"/>
              <a:gd name="connsiteX12" fmla="*/ 418868 w 1420476"/>
              <a:gd name="connsiteY12" fmla="*/ 32793 h 3833212"/>
              <a:gd name="connsiteX0" fmla="*/ 418868 w 1420476"/>
              <a:gd name="connsiteY0" fmla="*/ 32793 h 3833212"/>
              <a:gd name="connsiteX1" fmla="*/ 1420476 w 1420476"/>
              <a:gd name="connsiteY1" fmla="*/ 0 h 3833212"/>
              <a:gd name="connsiteX2" fmla="*/ 1104648 w 1420476"/>
              <a:gd name="connsiteY2" fmla="*/ 474753 h 3833212"/>
              <a:gd name="connsiteX3" fmla="*/ 719436 w 1420476"/>
              <a:gd name="connsiteY3" fmla="*/ 1882139 h 3833212"/>
              <a:gd name="connsiteX4" fmla="*/ 536556 w 1420476"/>
              <a:gd name="connsiteY4" fmla="*/ 2560320 h 3833212"/>
              <a:gd name="connsiteX5" fmla="*/ 982728 w 1420476"/>
              <a:gd name="connsiteY5" fmla="*/ 3787492 h 3833212"/>
              <a:gd name="connsiteX6" fmla="*/ 274088 w 1420476"/>
              <a:gd name="connsiteY6" fmla="*/ 3833212 h 3833212"/>
              <a:gd name="connsiteX7" fmla="*/ 3156 w 1420476"/>
              <a:gd name="connsiteY7" fmla="*/ 3086099 h 3833212"/>
              <a:gd name="connsiteX8" fmla="*/ 155557 w 1420476"/>
              <a:gd name="connsiteY8" fmla="*/ 2644139 h 3833212"/>
              <a:gd name="connsiteX9" fmla="*/ 666097 w 1420476"/>
              <a:gd name="connsiteY9" fmla="*/ 1455419 h 3833212"/>
              <a:gd name="connsiteX10" fmla="*/ 696576 w 1420476"/>
              <a:gd name="connsiteY10" fmla="*/ 784859 h 3833212"/>
              <a:gd name="connsiteX11" fmla="*/ 666096 w 1420476"/>
              <a:gd name="connsiteY11" fmla="*/ 480060 h 3833212"/>
              <a:gd name="connsiteX12" fmla="*/ 418868 w 1420476"/>
              <a:gd name="connsiteY12" fmla="*/ 32793 h 3833212"/>
              <a:gd name="connsiteX0" fmla="*/ 418868 w 1756807"/>
              <a:gd name="connsiteY0" fmla="*/ 14816 h 3815235"/>
              <a:gd name="connsiteX1" fmla="*/ 1756807 w 1756807"/>
              <a:gd name="connsiteY1" fmla="*/ 76616 h 3815235"/>
              <a:gd name="connsiteX2" fmla="*/ 1104648 w 1756807"/>
              <a:gd name="connsiteY2" fmla="*/ 456776 h 3815235"/>
              <a:gd name="connsiteX3" fmla="*/ 719436 w 1756807"/>
              <a:gd name="connsiteY3" fmla="*/ 1864162 h 3815235"/>
              <a:gd name="connsiteX4" fmla="*/ 536556 w 1756807"/>
              <a:gd name="connsiteY4" fmla="*/ 2542343 h 3815235"/>
              <a:gd name="connsiteX5" fmla="*/ 982728 w 1756807"/>
              <a:gd name="connsiteY5" fmla="*/ 3769515 h 3815235"/>
              <a:gd name="connsiteX6" fmla="*/ 274088 w 1756807"/>
              <a:gd name="connsiteY6" fmla="*/ 3815235 h 3815235"/>
              <a:gd name="connsiteX7" fmla="*/ 3156 w 1756807"/>
              <a:gd name="connsiteY7" fmla="*/ 3068122 h 3815235"/>
              <a:gd name="connsiteX8" fmla="*/ 155557 w 1756807"/>
              <a:gd name="connsiteY8" fmla="*/ 2626162 h 3815235"/>
              <a:gd name="connsiteX9" fmla="*/ 666097 w 1756807"/>
              <a:gd name="connsiteY9" fmla="*/ 1437442 h 3815235"/>
              <a:gd name="connsiteX10" fmla="*/ 696576 w 1756807"/>
              <a:gd name="connsiteY10" fmla="*/ 766882 h 3815235"/>
              <a:gd name="connsiteX11" fmla="*/ 666096 w 1756807"/>
              <a:gd name="connsiteY11" fmla="*/ 462083 h 3815235"/>
              <a:gd name="connsiteX12" fmla="*/ 418868 w 1756807"/>
              <a:gd name="connsiteY12" fmla="*/ 14816 h 3815235"/>
              <a:gd name="connsiteX0" fmla="*/ 681626 w 1756807"/>
              <a:gd name="connsiteY0" fmla="*/ 17987 h 3776365"/>
              <a:gd name="connsiteX1" fmla="*/ 1756807 w 1756807"/>
              <a:gd name="connsiteY1" fmla="*/ 37746 h 3776365"/>
              <a:gd name="connsiteX2" fmla="*/ 1104648 w 1756807"/>
              <a:gd name="connsiteY2" fmla="*/ 417906 h 3776365"/>
              <a:gd name="connsiteX3" fmla="*/ 719436 w 1756807"/>
              <a:gd name="connsiteY3" fmla="*/ 1825292 h 3776365"/>
              <a:gd name="connsiteX4" fmla="*/ 536556 w 1756807"/>
              <a:gd name="connsiteY4" fmla="*/ 2503473 h 3776365"/>
              <a:gd name="connsiteX5" fmla="*/ 982728 w 1756807"/>
              <a:gd name="connsiteY5" fmla="*/ 3730645 h 3776365"/>
              <a:gd name="connsiteX6" fmla="*/ 274088 w 1756807"/>
              <a:gd name="connsiteY6" fmla="*/ 3776365 h 3776365"/>
              <a:gd name="connsiteX7" fmla="*/ 3156 w 1756807"/>
              <a:gd name="connsiteY7" fmla="*/ 3029252 h 3776365"/>
              <a:gd name="connsiteX8" fmla="*/ 155557 w 1756807"/>
              <a:gd name="connsiteY8" fmla="*/ 2587292 h 3776365"/>
              <a:gd name="connsiteX9" fmla="*/ 666097 w 1756807"/>
              <a:gd name="connsiteY9" fmla="*/ 1398572 h 3776365"/>
              <a:gd name="connsiteX10" fmla="*/ 696576 w 1756807"/>
              <a:gd name="connsiteY10" fmla="*/ 728012 h 3776365"/>
              <a:gd name="connsiteX11" fmla="*/ 666096 w 1756807"/>
              <a:gd name="connsiteY11" fmla="*/ 423213 h 3776365"/>
              <a:gd name="connsiteX12" fmla="*/ 681626 w 1756807"/>
              <a:gd name="connsiteY12" fmla="*/ 17987 h 3776365"/>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696576 w 1756807"/>
              <a:gd name="connsiteY10" fmla="*/ 747289 h 3795642"/>
              <a:gd name="connsiteX11" fmla="*/ 666096 w 1756807"/>
              <a:gd name="connsiteY11" fmla="*/ 442490 h 3795642"/>
              <a:gd name="connsiteX12" fmla="*/ 544992 w 1756807"/>
              <a:gd name="connsiteY12" fmla="*/ 16243 h 3795642"/>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696576 w 1756807"/>
              <a:gd name="connsiteY10" fmla="*/ 747289 h 3795642"/>
              <a:gd name="connsiteX11" fmla="*/ 792220 w 1756807"/>
              <a:gd name="connsiteY11" fmla="*/ 442490 h 3795642"/>
              <a:gd name="connsiteX12" fmla="*/ 544992 w 1756807"/>
              <a:gd name="connsiteY12" fmla="*/ 16243 h 3795642"/>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696576 w 1756807"/>
              <a:gd name="connsiteY10" fmla="*/ 747289 h 3795642"/>
              <a:gd name="connsiteX11" fmla="*/ 792220 w 1756807"/>
              <a:gd name="connsiteY11" fmla="*/ 442490 h 3795642"/>
              <a:gd name="connsiteX12" fmla="*/ 544992 w 1756807"/>
              <a:gd name="connsiteY12" fmla="*/ 16243 h 3795642"/>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696576 w 1756807"/>
              <a:gd name="connsiteY10" fmla="*/ 747289 h 3795642"/>
              <a:gd name="connsiteX11" fmla="*/ 792220 w 1756807"/>
              <a:gd name="connsiteY11" fmla="*/ 442490 h 3795642"/>
              <a:gd name="connsiteX12" fmla="*/ 544992 w 1756807"/>
              <a:gd name="connsiteY12" fmla="*/ 16243 h 3795642"/>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696576 w 1756807"/>
              <a:gd name="connsiteY10" fmla="*/ 747289 h 3795642"/>
              <a:gd name="connsiteX11" fmla="*/ 708138 w 1756807"/>
              <a:gd name="connsiteY11" fmla="*/ 484532 h 3795642"/>
              <a:gd name="connsiteX12" fmla="*/ 544992 w 1756807"/>
              <a:gd name="connsiteY12" fmla="*/ 16243 h 3795642"/>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675555 w 1756807"/>
              <a:gd name="connsiteY10" fmla="*/ 1125662 h 3795642"/>
              <a:gd name="connsiteX11" fmla="*/ 708138 w 1756807"/>
              <a:gd name="connsiteY11" fmla="*/ 484532 h 3795642"/>
              <a:gd name="connsiteX12" fmla="*/ 544992 w 1756807"/>
              <a:gd name="connsiteY12" fmla="*/ 16243 h 3795642"/>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738617 w 1756807"/>
              <a:gd name="connsiteY10" fmla="*/ 1094131 h 3795642"/>
              <a:gd name="connsiteX11" fmla="*/ 708138 w 1756807"/>
              <a:gd name="connsiteY11" fmla="*/ 484532 h 3795642"/>
              <a:gd name="connsiteX12" fmla="*/ 544992 w 1756807"/>
              <a:gd name="connsiteY12" fmla="*/ 16243 h 3795642"/>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791169 w 1756807"/>
              <a:gd name="connsiteY10" fmla="*/ 1083621 h 3795642"/>
              <a:gd name="connsiteX11" fmla="*/ 708138 w 1756807"/>
              <a:gd name="connsiteY11" fmla="*/ 484532 h 3795642"/>
              <a:gd name="connsiteX12" fmla="*/ 544992 w 1756807"/>
              <a:gd name="connsiteY12" fmla="*/ 16243 h 3795642"/>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791169 w 1756807"/>
              <a:gd name="connsiteY10" fmla="*/ 1083621 h 3795642"/>
              <a:gd name="connsiteX11" fmla="*/ 750179 w 1756807"/>
              <a:gd name="connsiteY11" fmla="*/ 474022 h 3795642"/>
              <a:gd name="connsiteX12" fmla="*/ 544992 w 1756807"/>
              <a:gd name="connsiteY12" fmla="*/ 16243 h 3795642"/>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791169 w 1756807"/>
              <a:gd name="connsiteY10" fmla="*/ 1083621 h 3795642"/>
              <a:gd name="connsiteX11" fmla="*/ 750179 w 1756807"/>
              <a:gd name="connsiteY11" fmla="*/ 474022 h 3795642"/>
              <a:gd name="connsiteX12" fmla="*/ 544992 w 1756807"/>
              <a:gd name="connsiteY12" fmla="*/ 16243 h 3795642"/>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797519 w 1756807"/>
              <a:gd name="connsiteY10" fmla="*/ 1121721 h 3795642"/>
              <a:gd name="connsiteX11" fmla="*/ 750179 w 1756807"/>
              <a:gd name="connsiteY11" fmla="*/ 474022 h 3795642"/>
              <a:gd name="connsiteX12" fmla="*/ 544992 w 1756807"/>
              <a:gd name="connsiteY12" fmla="*/ 16243 h 3795642"/>
              <a:gd name="connsiteX0" fmla="*/ 544992 w 1756807"/>
              <a:gd name="connsiteY0" fmla="*/ 16243 h 3795642"/>
              <a:gd name="connsiteX1" fmla="*/ 1756807 w 1756807"/>
              <a:gd name="connsiteY1" fmla="*/ 57023 h 3795642"/>
              <a:gd name="connsiteX2" fmla="*/ 1104648 w 1756807"/>
              <a:gd name="connsiteY2" fmla="*/ 437183 h 3795642"/>
              <a:gd name="connsiteX3" fmla="*/ 719436 w 1756807"/>
              <a:gd name="connsiteY3" fmla="*/ 1844569 h 3795642"/>
              <a:gd name="connsiteX4" fmla="*/ 536556 w 1756807"/>
              <a:gd name="connsiteY4" fmla="*/ 2522750 h 3795642"/>
              <a:gd name="connsiteX5" fmla="*/ 982728 w 1756807"/>
              <a:gd name="connsiteY5" fmla="*/ 3749922 h 3795642"/>
              <a:gd name="connsiteX6" fmla="*/ 274088 w 1756807"/>
              <a:gd name="connsiteY6" fmla="*/ 3795642 h 3795642"/>
              <a:gd name="connsiteX7" fmla="*/ 3156 w 1756807"/>
              <a:gd name="connsiteY7" fmla="*/ 3048529 h 3795642"/>
              <a:gd name="connsiteX8" fmla="*/ 155557 w 1756807"/>
              <a:gd name="connsiteY8" fmla="*/ 2606569 h 3795642"/>
              <a:gd name="connsiteX9" fmla="*/ 666097 w 1756807"/>
              <a:gd name="connsiteY9" fmla="*/ 1417849 h 3795642"/>
              <a:gd name="connsiteX10" fmla="*/ 797519 w 1756807"/>
              <a:gd name="connsiteY10" fmla="*/ 1121721 h 3795642"/>
              <a:gd name="connsiteX11" fmla="*/ 750179 w 1756807"/>
              <a:gd name="connsiteY11" fmla="*/ 474022 h 3795642"/>
              <a:gd name="connsiteX12" fmla="*/ 544992 w 1756807"/>
              <a:gd name="connsiteY12" fmla="*/ 16243 h 3795642"/>
              <a:gd name="connsiteX0" fmla="*/ 545032 w 1756847"/>
              <a:gd name="connsiteY0" fmla="*/ 16243 h 3795642"/>
              <a:gd name="connsiteX1" fmla="*/ 1756847 w 1756847"/>
              <a:gd name="connsiteY1" fmla="*/ 57023 h 3795642"/>
              <a:gd name="connsiteX2" fmla="*/ 1104688 w 1756847"/>
              <a:gd name="connsiteY2" fmla="*/ 437183 h 3795642"/>
              <a:gd name="connsiteX3" fmla="*/ 719476 w 1756847"/>
              <a:gd name="connsiteY3" fmla="*/ 1844569 h 3795642"/>
              <a:gd name="connsiteX4" fmla="*/ 536596 w 1756847"/>
              <a:gd name="connsiteY4" fmla="*/ 2522750 h 3795642"/>
              <a:gd name="connsiteX5" fmla="*/ 982768 w 1756847"/>
              <a:gd name="connsiteY5" fmla="*/ 3749922 h 3795642"/>
              <a:gd name="connsiteX6" fmla="*/ 274128 w 1756847"/>
              <a:gd name="connsiteY6" fmla="*/ 3795642 h 3795642"/>
              <a:gd name="connsiteX7" fmla="*/ 3196 w 1756847"/>
              <a:gd name="connsiteY7" fmla="*/ 3048529 h 3795642"/>
              <a:gd name="connsiteX8" fmla="*/ 155597 w 1756847"/>
              <a:gd name="connsiteY8" fmla="*/ 2606569 h 3795642"/>
              <a:gd name="connsiteX9" fmla="*/ 589937 w 1756847"/>
              <a:gd name="connsiteY9" fmla="*/ 1703599 h 3795642"/>
              <a:gd name="connsiteX10" fmla="*/ 797559 w 1756847"/>
              <a:gd name="connsiteY10" fmla="*/ 1121721 h 3795642"/>
              <a:gd name="connsiteX11" fmla="*/ 750219 w 1756847"/>
              <a:gd name="connsiteY11" fmla="*/ 474022 h 3795642"/>
              <a:gd name="connsiteX12" fmla="*/ 545032 w 1756847"/>
              <a:gd name="connsiteY12" fmla="*/ 16243 h 3795642"/>
              <a:gd name="connsiteX0" fmla="*/ 545032 w 1756847"/>
              <a:gd name="connsiteY0" fmla="*/ 16243 h 3795642"/>
              <a:gd name="connsiteX1" fmla="*/ 1756847 w 1756847"/>
              <a:gd name="connsiteY1" fmla="*/ 57023 h 3795642"/>
              <a:gd name="connsiteX2" fmla="*/ 1104688 w 1756847"/>
              <a:gd name="connsiteY2" fmla="*/ 437183 h 3795642"/>
              <a:gd name="connsiteX3" fmla="*/ 973476 w 1756847"/>
              <a:gd name="connsiteY3" fmla="*/ 1520719 h 3795642"/>
              <a:gd name="connsiteX4" fmla="*/ 536596 w 1756847"/>
              <a:gd name="connsiteY4" fmla="*/ 2522750 h 3795642"/>
              <a:gd name="connsiteX5" fmla="*/ 982768 w 1756847"/>
              <a:gd name="connsiteY5" fmla="*/ 3749922 h 3795642"/>
              <a:gd name="connsiteX6" fmla="*/ 274128 w 1756847"/>
              <a:gd name="connsiteY6" fmla="*/ 3795642 h 3795642"/>
              <a:gd name="connsiteX7" fmla="*/ 3196 w 1756847"/>
              <a:gd name="connsiteY7" fmla="*/ 3048529 h 3795642"/>
              <a:gd name="connsiteX8" fmla="*/ 155597 w 1756847"/>
              <a:gd name="connsiteY8" fmla="*/ 2606569 h 3795642"/>
              <a:gd name="connsiteX9" fmla="*/ 589937 w 1756847"/>
              <a:gd name="connsiteY9" fmla="*/ 1703599 h 3795642"/>
              <a:gd name="connsiteX10" fmla="*/ 797559 w 1756847"/>
              <a:gd name="connsiteY10" fmla="*/ 1121721 h 3795642"/>
              <a:gd name="connsiteX11" fmla="*/ 750219 w 1756847"/>
              <a:gd name="connsiteY11" fmla="*/ 474022 h 3795642"/>
              <a:gd name="connsiteX12" fmla="*/ 545032 w 1756847"/>
              <a:gd name="connsiteY12" fmla="*/ 16243 h 3795642"/>
              <a:gd name="connsiteX0" fmla="*/ 588851 w 1800666"/>
              <a:gd name="connsiteY0" fmla="*/ 16243 h 3795642"/>
              <a:gd name="connsiteX1" fmla="*/ 1800666 w 1800666"/>
              <a:gd name="connsiteY1" fmla="*/ 57023 h 3795642"/>
              <a:gd name="connsiteX2" fmla="*/ 1148507 w 1800666"/>
              <a:gd name="connsiteY2" fmla="*/ 437183 h 3795642"/>
              <a:gd name="connsiteX3" fmla="*/ 1017295 w 1800666"/>
              <a:gd name="connsiteY3" fmla="*/ 1520719 h 3795642"/>
              <a:gd name="connsiteX4" fmla="*/ 580415 w 1800666"/>
              <a:gd name="connsiteY4" fmla="*/ 2522750 h 3795642"/>
              <a:gd name="connsiteX5" fmla="*/ 1026587 w 1800666"/>
              <a:gd name="connsiteY5" fmla="*/ 3749922 h 3795642"/>
              <a:gd name="connsiteX6" fmla="*/ 317947 w 1800666"/>
              <a:gd name="connsiteY6" fmla="*/ 3795642 h 3795642"/>
              <a:gd name="connsiteX7" fmla="*/ 47015 w 1800666"/>
              <a:gd name="connsiteY7" fmla="*/ 3048529 h 3795642"/>
              <a:gd name="connsiteX8" fmla="*/ 59716 w 1800666"/>
              <a:gd name="connsiteY8" fmla="*/ 2625619 h 3795642"/>
              <a:gd name="connsiteX9" fmla="*/ 633756 w 1800666"/>
              <a:gd name="connsiteY9" fmla="*/ 1703599 h 3795642"/>
              <a:gd name="connsiteX10" fmla="*/ 841378 w 1800666"/>
              <a:gd name="connsiteY10" fmla="*/ 1121721 h 3795642"/>
              <a:gd name="connsiteX11" fmla="*/ 794038 w 1800666"/>
              <a:gd name="connsiteY11" fmla="*/ 474022 h 3795642"/>
              <a:gd name="connsiteX12" fmla="*/ 588851 w 1800666"/>
              <a:gd name="connsiteY12" fmla="*/ 16243 h 3795642"/>
              <a:gd name="connsiteX0" fmla="*/ 676598 w 1888413"/>
              <a:gd name="connsiteY0" fmla="*/ 16243 h 3795642"/>
              <a:gd name="connsiteX1" fmla="*/ 1888413 w 1888413"/>
              <a:gd name="connsiteY1" fmla="*/ 57023 h 3795642"/>
              <a:gd name="connsiteX2" fmla="*/ 1236254 w 1888413"/>
              <a:gd name="connsiteY2" fmla="*/ 437183 h 3795642"/>
              <a:gd name="connsiteX3" fmla="*/ 1105042 w 1888413"/>
              <a:gd name="connsiteY3" fmla="*/ 1520719 h 3795642"/>
              <a:gd name="connsiteX4" fmla="*/ 668162 w 1888413"/>
              <a:gd name="connsiteY4" fmla="*/ 2522750 h 3795642"/>
              <a:gd name="connsiteX5" fmla="*/ 1114334 w 1888413"/>
              <a:gd name="connsiteY5" fmla="*/ 3749922 h 3795642"/>
              <a:gd name="connsiteX6" fmla="*/ 405694 w 1888413"/>
              <a:gd name="connsiteY6" fmla="*/ 3795642 h 3795642"/>
              <a:gd name="connsiteX7" fmla="*/ 14112 w 1888413"/>
              <a:gd name="connsiteY7" fmla="*/ 3143779 h 3795642"/>
              <a:gd name="connsiteX8" fmla="*/ 147463 w 1888413"/>
              <a:gd name="connsiteY8" fmla="*/ 2625619 h 3795642"/>
              <a:gd name="connsiteX9" fmla="*/ 721503 w 1888413"/>
              <a:gd name="connsiteY9" fmla="*/ 1703599 h 3795642"/>
              <a:gd name="connsiteX10" fmla="*/ 929125 w 1888413"/>
              <a:gd name="connsiteY10" fmla="*/ 1121721 h 3795642"/>
              <a:gd name="connsiteX11" fmla="*/ 881785 w 1888413"/>
              <a:gd name="connsiteY11" fmla="*/ 474022 h 3795642"/>
              <a:gd name="connsiteX12" fmla="*/ 676598 w 1888413"/>
              <a:gd name="connsiteY12" fmla="*/ 16243 h 3795642"/>
              <a:gd name="connsiteX0" fmla="*/ 676598 w 1888413"/>
              <a:gd name="connsiteY0" fmla="*/ 16243 h 3795642"/>
              <a:gd name="connsiteX1" fmla="*/ 1888413 w 1888413"/>
              <a:gd name="connsiteY1" fmla="*/ 57023 h 3795642"/>
              <a:gd name="connsiteX2" fmla="*/ 1236254 w 1888413"/>
              <a:gd name="connsiteY2" fmla="*/ 437183 h 3795642"/>
              <a:gd name="connsiteX3" fmla="*/ 1105042 w 1888413"/>
              <a:gd name="connsiteY3" fmla="*/ 1520719 h 3795642"/>
              <a:gd name="connsiteX4" fmla="*/ 668162 w 1888413"/>
              <a:gd name="connsiteY4" fmla="*/ 2516400 h 3795642"/>
              <a:gd name="connsiteX5" fmla="*/ 1114334 w 1888413"/>
              <a:gd name="connsiteY5" fmla="*/ 3749922 h 3795642"/>
              <a:gd name="connsiteX6" fmla="*/ 405694 w 1888413"/>
              <a:gd name="connsiteY6" fmla="*/ 3795642 h 3795642"/>
              <a:gd name="connsiteX7" fmla="*/ 14112 w 1888413"/>
              <a:gd name="connsiteY7" fmla="*/ 3143779 h 3795642"/>
              <a:gd name="connsiteX8" fmla="*/ 147463 w 1888413"/>
              <a:gd name="connsiteY8" fmla="*/ 2625619 h 3795642"/>
              <a:gd name="connsiteX9" fmla="*/ 721503 w 1888413"/>
              <a:gd name="connsiteY9" fmla="*/ 1703599 h 3795642"/>
              <a:gd name="connsiteX10" fmla="*/ 929125 w 1888413"/>
              <a:gd name="connsiteY10" fmla="*/ 1121721 h 3795642"/>
              <a:gd name="connsiteX11" fmla="*/ 881785 w 1888413"/>
              <a:gd name="connsiteY11" fmla="*/ 474022 h 3795642"/>
              <a:gd name="connsiteX12" fmla="*/ 676598 w 1888413"/>
              <a:gd name="connsiteY12" fmla="*/ 16243 h 3795642"/>
              <a:gd name="connsiteX0" fmla="*/ 676598 w 1888413"/>
              <a:gd name="connsiteY0" fmla="*/ 16243 h 3795642"/>
              <a:gd name="connsiteX1" fmla="*/ 1888413 w 1888413"/>
              <a:gd name="connsiteY1" fmla="*/ 57023 h 3795642"/>
              <a:gd name="connsiteX2" fmla="*/ 1236254 w 1888413"/>
              <a:gd name="connsiteY2" fmla="*/ 437183 h 3795642"/>
              <a:gd name="connsiteX3" fmla="*/ 1105042 w 1888413"/>
              <a:gd name="connsiteY3" fmla="*/ 1520719 h 3795642"/>
              <a:gd name="connsiteX4" fmla="*/ 668162 w 1888413"/>
              <a:gd name="connsiteY4" fmla="*/ 2516400 h 3795642"/>
              <a:gd name="connsiteX5" fmla="*/ 1330234 w 1888413"/>
              <a:gd name="connsiteY5" fmla="*/ 3737222 h 3795642"/>
              <a:gd name="connsiteX6" fmla="*/ 405694 w 1888413"/>
              <a:gd name="connsiteY6" fmla="*/ 3795642 h 3795642"/>
              <a:gd name="connsiteX7" fmla="*/ 14112 w 1888413"/>
              <a:gd name="connsiteY7" fmla="*/ 3143779 h 3795642"/>
              <a:gd name="connsiteX8" fmla="*/ 147463 w 1888413"/>
              <a:gd name="connsiteY8" fmla="*/ 2625619 h 3795642"/>
              <a:gd name="connsiteX9" fmla="*/ 721503 w 1888413"/>
              <a:gd name="connsiteY9" fmla="*/ 1703599 h 3795642"/>
              <a:gd name="connsiteX10" fmla="*/ 929125 w 1888413"/>
              <a:gd name="connsiteY10" fmla="*/ 1121721 h 3795642"/>
              <a:gd name="connsiteX11" fmla="*/ 881785 w 1888413"/>
              <a:gd name="connsiteY11" fmla="*/ 474022 h 3795642"/>
              <a:gd name="connsiteX12" fmla="*/ 676598 w 1888413"/>
              <a:gd name="connsiteY12" fmla="*/ 16243 h 3795642"/>
              <a:gd name="connsiteX0" fmla="*/ 676598 w 1888413"/>
              <a:gd name="connsiteY0" fmla="*/ 16243 h 3795642"/>
              <a:gd name="connsiteX1" fmla="*/ 1888413 w 1888413"/>
              <a:gd name="connsiteY1" fmla="*/ 57023 h 3795642"/>
              <a:gd name="connsiteX2" fmla="*/ 1236254 w 1888413"/>
              <a:gd name="connsiteY2" fmla="*/ 437183 h 3795642"/>
              <a:gd name="connsiteX3" fmla="*/ 1105042 w 1888413"/>
              <a:gd name="connsiteY3" fmla="*/ 1520719 h 3795642"/>
              <a:gd name="connsiteX4" fmla="*/ 668162 w 1888413"/>
              <a:gd name="connsiteY4" fmla="*/ 2516400 h 3795642"/>
              <a:gd name="connsiteX5" fmla="*/ 1330234 w 1888413"/>
              <a:gd name="connsiteY5" fmla="*/ 3737222 h 3795642"/>
              <a:gd name="connsiteX6" fmla="*/ 405694 w 1888413"/>
              <a:gd name="connsiteY6" fmla="*/ 3795642 h 3795642"/>
              <a:gd name="connsiteX7" fmla="*/ 14112 w 1888413"/>
              <a:gd name="connsiteY7" fmla="*/ 3143779 h 3795642"/>
              <a:gd name="connsiteX8" fmla="*/ 147463 w 1888413"/>
              <a:gd name="connsiteY8" fmla="*/ 2625619 h 3795642"/>
              <a:gd name="connsiteX9" fmla="*/ 721503 w 1888413"/>
              <a:gd name="connsiteY9" fmla="*/ 1703599 h 3795642"/>
              <a:gd name="connsiteX10" fmla="*/ 929125 w 1888413"/>
              <a:gd name="connsiteY10" fmla="*/ 1121721 h 3795642"/>
              <a:gd name="connsiteX11" fmla="*/ 881785 w 1888413"/>
              <a:gd name="connsiteY11" fmla="*/ 474022 h 3795642"/>
              <a:gd name="connsiteX12" fmla="*/ 676598 w 1888413"/>
              <a:gd name="connsiteY12" fmla="*/ 16243 h 3795642"/>
              <a:gd name="connsiteX0" fmla="*/ 676598 w 1888413"/>
              <a:gd name="connsiteY0" fmla="*/ 16243 h 3795642"/>
              <a:gd name="connsiteX1" fmla="*/ 1888413 w 1888413"/>
              <a:gd name="connsiteY1" fmla="*/ 57023 h 3795642"/>
              <a:gd name="connsiteX2" fmla="*/ 1236254 w 1888413"/>
              <a:gd name="connsiteY2" fmla="*/ 437183 h 3795642"/>
              <a:gd name="connsiteX3" fmla="*/ 1105042 w 1888413"/>
              <a:gd name="connsiteY3" fmla="*/ 1520719 h 3795642"/>
              <a:gd name="connsiteX4" fmla="*/ 668162 w 1888413"/>
              <a:gd name="connsiteY4" fmla="*/ 2516400 h 3795642"/>
              <a:gd name="connsiteX5" fmla="*/ 1330234 w 1888413"/>
              <a:gd name="connsiteY5" fmla="*/ 3737222 h 3795642"/>
              <a:gd name="connsiteX6" fmla="*/ 405694 w 1888413"/>
              <a:gd name="connsiteY6" fmla="*/ 3795642 h 3795642"/>
              <a:gd name="connsiteX7" fmla="*/ 14112 w 1888413"/>
              <a:gd name="connsiteY7" fmla="*/ 3143779 h 3795642"/>
              <a:gd name="connsiteX8" fmla="*/ 147463 w 1888413"/>
              <a:gd name="connsiteY8" fmla="*/ 2625619 h 3795642"/>
              <a:gd name="connsiteX9" fmla="*/ 721503 w 1888413"/>
              <a:gd name="connsiteY9" fmla="*/ 1703599 h 3795642"/>
              <a:gd name="connsiteX10" fmla="*/ 941825 w 1888413"/>
              <a:gd name="connsiteY10" fmla="*/ 1118546 h 3795642"/>
              <a:gd name="connsiteX11" fmla="*/ 881785 w 1888413"/>
              <a:gd name="connsiteY11" fmla="*/ 474022 h 3795642"/>
              <a:gd name="connsiteX12" fmla="*/ 676598 w 1888413"/>
              <a:gd name="connsiteY12" fmla="*/ 16243 h 3795642"/>
              <a:gd name="connsiteX0" fmla="*/ 676598 w 1888413"/>
              <a:gd name="connsiteY0" fmla="*/ 16243 h 3795642"/>
              <a:gd name="connsiteX1" fmla="*/ 1888413 w 1888413"/>
              <a:gd name="connsiteY1" fmla="*/ 57023 h 3795642"/>
              <a:gd name="connsiteX2" fmla="*/ 1236254 w 1888413"/>
              <a:gd name="connsiteY2" fmla="*/ 437183 h 3795642"/>
              <a:gd name="connsiteX3" fmla="*/ 1105042 w 1888413"/>
              <a:gd name="connsiteY3" fmla="*/ 1520719 h 3795642"/>
              <a:gd name="connsiteX4" fmla="*/ 668162 w 1888413"/>
              <a:gd name="connsiteY4" fmla="*/ 2516400 h 3795642"/>
              <a:gd name="connsiteX5" fmla="*/ 1330234 w 1888413"/>
              <a:gd name="connsiteY5" fmla="*/ 3737222 h 3795642"/>
              <a:gd name="connsiteX6" fmla="*/ 405694 w 1888413"/>
              <a:gd name="connsiteY6" fmla="*/ 3795642 h 3795642"/>
              <a:gd name="connsiteX7" fmla="*/ 14112 w 1888413"/>
              <a:gd name="connsiteY7" fmla="*/ 3143779 h 3795642"/>
              <a:gd name="connsiteX8" fmla="*/ 147463 w 1888413"/>
              <a:gd name="connsiteY8" fmla="*/ 2625619 h 3795642"/>
              <a:gd name="connsiteX9" fmla="*/ 721503 w 1888413"/>
              <a:gd name="connsiteY9" fmla="*/ 1703599 h 3795642"/>
              <a:gd name="connsiteX10" fmla="*/ 941825 w 1888413"/>
              <a:gd name="connsiteY10" fmla="*/ 1118546 h 3795642"/>
              <a:gd name="connsiteX11" fmla="*/ 881785 w 1888413"/>
              <a:gd name="connsiteY11" fmla="*/ 474022 h 3795642"/>
              <a:gd name="connsiteX12" fmla="*/ 676598 w 1888413"/>
              <a:gd name="connsiteY12" fmla="*/ 16243 h 3795642"/>
              <a:gd name="connsiteX0" fmla="*/ 676598 w 1888413"/>
              <a:gd name="connsiteY0" fmla="*/ 16243 h 3795642"/>
              <a:gd name="connsiteX1" fmla="*/ 1888413 w 1888413"/>
              <a:gd name="connsiteY1" fmla="*/ 57023 h 3795642"/>
              <a:gd name="connsiteX2" fmla="*/ 1236254 w 1888413"/>
              <a:gd name="connsiteY2" fmla="*/ 437183 h 3795642"/>
              <a:gd name="connsiteX3" fmla="*/ 1105042 w 1888413"/>
              <a:gd name="connsiteY3" fmla="*/ 1520719 h 3795642"/>
              <a:gd name="connsiteX4" fmla="*/ 668162 w 1888413"/>
              <a:gd name="connsiteY4" fmla="*/ 2516400 h 3795642"/>
              <a:gd name="connsiteX5" fmla="*/ 1330234 w 1888413"/>
              <a:gd name="connsiteY5" fmla="*/ 3737222 h 3795642"/>
              <a:gd name="connsiteX6" fmla="*/ 405694 w 1888413"/>
              <a:gd name="connsiteY6" fmla="*/ 3795642 h 3795642"/>
              <a:gd name="connsiteX7" fmla="*/ 14112 w 1888413"/>
              <a:gd name="connsiteY7" fmla="*/ 3143779 h 3795642"/>
              <a:gd name="connsiteX8" fmla="*/ 147463 w 1888413"/>
              <a:gd name="connsiteY8" fmla="*/ 2625619 h 3795642"/>
              <a:gd name="connsiteX9" fmla="*/ 721503 w 1888413"/>
              <a:gd name="connsiteY9" fmla="*/ 1703599 h 3795642"/>
              <a:gd name="connsiteX10" fmla="*/ 941825 w 1888413"/>
              <a:gd name="connsiteY10" fmla="*/ 1118546 h 3795642"/>
              <a:gd name="connsiteX11" fmla="*/ 862735 w 1888413"/>
              <a:gd name="connsiteY11" fmla="*/ 480372 h 3795642"/>
              <a:gd name="connsiteX12" fmla="*/ 676598 w 1888413"/>
              <a:gd name="connsiteY12" fmla="*/ 16243 h 3795642"/>
              <a:gd name="connsiteX0" fmla="*/ 671884 w 1883699"/>
              <a:gd name="connsiteY0" fmla="*/ 16243 h 3795642"/>
              <a:gd name="connsiteX1" fmla="*/ 1883699 w 1883699"/>
              <a:gd name="connsiteY1" fmla="*/ 57023 h 3795642"/>
              <a:gd name="connsiteX2" fmla="*/ 1231540 w 1883699"/>
              <a:gd name="connsiteY2" fmla="*/ 437183 h 3795642"/>
              <a:gd name="connsiteX3" fmla="*/ 1100328 w 1883699"/>
              <a:gd name="connsiteY3" fmla="*/ 1520719 h 3795642"/>
              <a:gd name="connsiteX4" fmla="*/ 663448 w 1883699"/>
              <a:gd name="connsiteY4" fmla="*/ 2516400 h 3795642"/>
              <a:gd name="connsiteX5" fmla="*/ 1325520 w 1883699"/>
              <a:gd name="connsiteY5" fmla="*/ 3737222 h 3795642"/>
              <a:gd name="connsiteX6" fmla="*/ 400980 w 1883699"/>
              <a:gd name="connsiteY6" fmla="*/ 3795642 h 3795642"/>
              <a:gd name="connsiteX7" fmla="*/ 9398 w 1883699"/>
              <a:gd name="connsiteY7" fmla="*/ 3143779 h 3795642"/>
              <a:gd name="connsiteX8" fmla="*/ 142749 w 1883699"/>
              <a:gd name="connsiteY8" fmla="*/ 2625619 h 3795642"/>
              <a:gd name="connsiteX9" fmla="*/ 375907 w 1883699"/>
              <a:gd name="connsiteY9" fmla="*/ 2136937 h 3795642"/>
              <a:gd name="connsiteX10" fmla="*/ 716789 w 1883699"/>
              <a:gd name="connsiteY10" fmla="*/ 1703599 h 3795642"/>
              <a:gd name="connsiteX11" fmla="*/ 937111 w 1883699"/>
              <a:gd name="connsiteY11" fmla="*/ 1118546 h 3795642"/>
              <a:gd name="connsiteX12" fmla="*/ 858021 w 1883699"/>
              <a:gd name="connsiteY12" fmla="*/ 480372 h 3795642"/>
              <a:gd name="connsiteX13" fmla="*/ 671884 w 1883699"/>
              <a:gd name="connsiteY13" fmla="*/ 16243 h 3795642"/>
              <a:gd name="connsiteX0" fmla="*/ 672299 w 1884114"/>
              <a:gd name="connsiteY0" fmla="*/ 16243 h 3795642"/>
              <a:gd name="connsiteX1" fmla="*/ 1884114 w 1884114"/>
              <a:gd name="connsiteY1" fmla="*/ 57023 h 3795642"/>
              <a:gd name="connsiteX2" fmla="*/ 1231955 w 1884114"/>
              <a:gd name="connsiteY2" fmla="*/ 437183 h 3795642"/>
              <a:gd name="connsiteX3" fmla="*/ 1100743 w 1884114"/>
              <a:gd name="connsiteY3" fmla="*/ 1520719 h 3795642"/>
              <a:gd name="connsiteX4" fmla="*/ 663863 w 1884114"/>
              <a:gd name="connsiteY4" fmla="*/ 2516400 h 3795642"/>
              <a:gd name="connsiteX5" fmla="*/ 1325935 w 1884114"/>
              <a:gd name="connsiteY5" fmla="*/ 3737222 h 3795642"/>
              <a:gd name="connsiteX6" fmla="*/ 401395 w 1884114"/>
              <a:gd name="connsiteY6" fmla="*/ 3795642 h 3795642"/>
              <a:gd name="connsiteX7" fmla="*/ 9813 w 1884114"/>
              <a:gd name="connsiteY7" fmla="*/ 3143779 h 3795642"/>
              <a:gd name="connsiteX8" fmla="*/ 143164 w 1884114"/>
              <a:gd name="connsiteY8" fmla="*/ 2625619 h 3795642"/>
              <a:gd name="connsiteX9" fmla="*/ 417597 w 1884114"/>
              <a:gd name="connsiteY9" fmla="*/ 2159162 h 3795642"/>
              <a:gd name="connsiteX10" fmla="*/ 717204 w 1884114"/>
              <a:gd name="connsiteY10" fmla="*/ 1703599 h 3795642"/>
              <a:gd name="connsiteX11" fmla="*/ 937526 w 1884114"/>
              <a:gd name="connsiteY11" fmla="*/ 1118546 h 3795642"/>
              <a:gd name="connsiteX12" fmla="*/ 858436 w 1884114"/>
              <a:gd name="connsiteY12" fmla="*/ 480372 h 3795642"/>
              <a:gd name="connsiteX13" fmla="*/ 672299 w 1884114"/>
              <a:gd name="connsiteY13" fmla="*/ 16243 h 37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84114" h="3795642">
                <a:moveTo>
                  <a:pt x="672299" y="16243"/>
                </a:moveTo>
                <a:cubicBezTo>
                  <a:pt x="869008" y="-53108"/>
                  <a:pt x="1687405" y="126374"/>
                  <a:pt x="1884114" y="57023"/>
                </a:cubicBezTo>
                <a:cubicBezTo>
                  <a:pt x="1778838" y="215274"/>
                  <a:pt x="1337231" y="278932"/>
                  <a:pt x="1231955" y="437183"/>
                </a:cubicBezTo>
                <a:cubicBezTo>
                  <a:pt x="1101145" y="736903"/>
                  <a:pt x="1195425" y="1174183"/>
                  <a:pt x="1100743" y="1520719"/>
                </a:cubicBezTo>
                <a:cubicBezTo>
                  <a:pt x="1006061" y="1867255"/>
                  <a:pt x="788891" y="2144231"/>
                  <a:pt x="663863" y="2516400"/>
                </a:cubicBezTo>
                <a:cubicBezTo>
                  <a:pt x="1518707" y="2549537"/>
                  <a:pt x="1748711" y="2870965"/>
                  <a:pt x="1325935" y="3737222"/>
                </a:cubicBezTo>
                <a:lnTo>
                  <a:pt x="401395" y="3795642"/>
                </a:lnTo>
                <a:cubicBezTo>
                  <a:pt x="198763" y="3672393"/>
                  <a:pt x="52851" y="3338783"/>
                  <a:pt x="9813" y="3143779"/>
                </a:cubicBezTo>
                <a:cubicBezTo>
                  <a:pt x="-33225" y="2948775"/>
                  <a:pt x="75200" y="2789722"/>
                  <a:pt x="143164" y="2625619"/>
                </a:cubicBezTo>
                <a:cubicBezTo>
                  <a:pt x="211128" y="2461516"/>
                  <a:pt x="321924" y="2312832"/>
                  <a:pt x="417597" y="2159162"/>
                </a:cubicBezTo>
                <a:cubicBezTo>
                  <a:pt x="513270" y="2005492"/>
                  <a:pt x="630549" y="1877035"/>
                  <a:pt x="717204" y="1703599"/>
                </a:cubicBezTo>
                <a:cubicBezTo>
                  <a:pt x="803859" y="1530163"/>
                  <a:pt x="818146" y="1505896"/>
                  <a:pt x="937526" y="1118546"/>
                </a:cubicBezTo>
                <a:cubicBezTo>
                  <a:pt x="966469" y="740991"/>
                  <a:pt x="810041" y="697419"/>
                  <a:pt x="858436" y="480372"/>
                </a:cubicBezTo>
                <a:lnTo>
                  <a:pt x="672299" y="162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0316133">
            <a:off x="1841722" y="1521788"/>
            <a:ext cx="997199" cy="2105612"/>
          </a:xfrm>
          <a:custGeom>
            <a:avLst/>
            <a:gdLst>
              <a:gd name="connsiteX0" fmla="*/ 0 w 1224136"/>
              <a:gd name="connsiteY0" fmla="*/ 0 h 1683401"/>
              <a:gd name="connsiteX1" fmla="*/ 1224136 w 1224136"/>
              <a:gd name="connsiteY1" fmla="*/ 0 h 1683401"/>
              <a:gd name="connsiteX2" fmla="*/ 1224136 w 1224136"/>
              <a:gd name="connsiteY2" fmla="*/ 1683401 h 1683401"/>
              <a:gd name="connsiteX3" fmla="*/ 0 w 1224136"/>
              <a:gd name="connsiteY3" fmla="*/ 1683401 h 1683401"/>
              <a:gd name="connsiteX4" fmla="*/ 0 w 1224136"/>
              <a:gd name="connsiteY4" fmla="*/ 0 h 1683401"/>
              <a:gd name="connsiteX0" fmla="*/ 0 w 1224136"/>
              <a:gd name="connsiteY0" fmla="*/ 0 h 1683401"/>
              <a:gd name="connsiteX1" fmla="*/ 1224136 w 1224136"/>
              <a:gd name="connsiteY1" fmla="*/ 0 h 1683401"/>
              <a:gd name="connsiteX2" fmla="*/ 1224136 w 1224136"/>
              <a:gd name="connsiteY2" fmla="*/ 1683401 h 1683401"/>
              <a:gd name="connsiteX3" fmla="*/ 251460 w 1224136"/>
              <a:gd name="connsiteY3" fmla="*/ 1393841 h 1683401"/>
              <a:gd name="connsiteX4" fmla="*/ 0 w 1224136"/>
              <a:gd name="connsiteY4" fmla="*/ 0 h 1683401"/>
              <a:gd name="connsiteX0" fmla="*/ 0 w 1224136"/>
              <a:gd name="connsiteY0" fmla="*/ 0 h 1919621"/>
              <a:gd name="connsiteX1" fmla="*/ 1224136 w 1224136"/>
              <a:gd name="connsiteY1" fmla="*/ 0 h 1919621"/>
              <a:gd name="connsiteX2" fmla="*/ 1056496 w 1224136"/>
              <a:gd name="connsiteY2" fmla="*/ 1919621 h 1919621"/>
              <a:gd name="connsiteX3" fmla="*/ 251460 w 1224136"/>
              <a:gd name="connsiteY3" fmla="*/ 1393841 h 1919621"/>
              <a:gd name="connsiteX4" fmla="*/ 0 w 1224136"/>
              <a:gd name="connsiteY4" fmla="*/ 0 h 1919621"/>
              <a:gd name="connsiteX0" fmla="*/ 0 w 1224136"/>
              <a:gd name="connsiteY0" fmla="*/ 0 h 1751981"/>
              <a:gd name="connsiteX1" fmla="*/ 1224136 w 1224136"/>
              <a:gd name="connsiteY1" fmla="*/ 0 h 1751981"/>
              <a:gd name="connsiteX2" fmla="*/ 797416 w 1224136"/>
              <a:gd name="connsiteY2" fmla="*/ 1751981 h 1751981"/>
              <a:gd name="connsiteX3" fmla="*/ 251460 w 1224136"/>
              <a:gd name="connsiteY3" fmla="*/ 1393841 h 1751981"/>
              <a:gd name="connsiteX4" fmla="*/ 0 w 1224136"/>
              <a:gd name="connsiteY4" fmla="*/ 0 h 1751981"/>
              <a:gd name="connsiteX0" fmla="*/ 0 w 1224136"/>
              <a:gd name="connsiteY0" fmla="*/ 0 h 1767221"/>
              <a:gd name="connsiteX1" fmla="*/ 1224136 w 1224136"/>
              <a:gd name="connsiteY1" fmla="*/ 0 h 1767221"/>
              <a:gd name="connsiteX2" fmla="*/ 865996 w 1224136"/>
              <a:gd name="connsiteY2" fmla="*/ 1767221 h 1767221"/>
              <a:gd name="connsiteX3" fmla="*/ 251460 w 1224136"/>
              <a:gd name="connsiteY3" fmla="*/ 1393841 h 1767221"/>
              <a:gd name="connsiteX4" fmla="*/ 0 w 1224136"/>
              <a:gd name="connsiteY4" fmla="*/ 0 h 1767221"/>
              <a:gd name="connsiteX0" fmla="*/ 0 w 1224136"/>
              <a:gd name="connsiteY0" fmla="*/ 0 h 1767221"/>
              <a:gd name="connsiteX1" fmla="*/ 1224136 w 1224136"/>
              <a:gd name="connsiteY1" fmla="*/ 0 h 1767221"/>
              <a:gd name="connsiteX2" fmla="*/ 865996 w 1224136"/>
              <a:gd name="connsiteY2" fmla="*/ 1767221 h 1767221"/>
              <a:gd name="connsiteX3" fmla="*/ 251460 w 1224136"/>
              <a:gd name="connsiteY3" fmla="*/ 1393841 h 1767221"/>
              <a:gd name="connsiteX4" fmla="*/ 0 w 1224136"/>
              <a:gd name="connsiteY4" fmla="*/ 0 h 1767221"/>
              <a:gd name="connsiteX0" fmla="*/ 0 w 865996"/>
              <a:gd name="connsiteY0" fmla="*/ 0 h 1767221"/>
              <a:gd name="connsiteX1" fmla="*/ 744076 w 865996"/>
              <a:gd name="connsiteY1" fmla="*/ 53340 h 1767221"/>
              <a:gd name="connsiteX2" fmla="*/ 865996 w 865996"/>
              <a:gd name="connsiteY2" fmla="*/ 1767221 h 1767221"/>
              <a:gd name="connsiteX3" fmla="*/ 251460 w 865996"/>
              <a:gd name="connsiteY3" fmla="*/ 1393841 h 1767221"/>
              <a:gd name="connsiteX4" fmla="*/ 0 w 865996"/>
              <a:gd name="connsiteY4" fmla="*/ 0 h 1767221"/>
              <a:gd name="connsiteX0" fmla="*/ 0 w 888213"/>
              <a:gd name="connsiteY0" fmla="*/ 0 h 1767221"/>
              <a:gd name="connsiteX1" fmla="*/ 744076 w 888213"/>
              <a:gd name="connsiteY1" fmla="*/ 53340 h 1767221"/>
              <a:gd name="connsiteX2" fmla="*/ 865996 w 888213"/>
              <a:gd name="connsiteY2" fmla="*/ 1767221 h 1767221"/>
              <a:gd name="connsiteX3" fmla="*/ 251460 w 888213"/>
              <a:gd name="connsiteY3" fmla="*/ 1393841 h 1767221"/>
              <a:gd name="connsiteX4" fmla="*/ 0 w 888213"/>
              <a:gd name="connsiteY4" fmla="*/ 0 h 1767221"/>
              <a:gd name="connsiteX0" fmla="*/ 0 w 1003142"/>
              <a:gd name="connsiteY0" fmla="*/ 0 h 1767221"/>
              <a:gd name="connsiteX1" fmla="*/ 744076 w 1003142"/>
              <a:gd name="connsiteY1" fmla="*/ 53340 h 1767221"/>
              <a:gd name="connsiteX2" fmla="*/ 865996 w 1003142"/>
              <a:gd name="connsiteY2" fmla="*/ 1767221 h 1767221"/>
              <a:gd name="connsiteX3" fmla="*/ 251460 w 1003142"/>
              <a:gd name="connsiteY3" fmla="*/ 1393841 h 1767221"/>
              <a:gd name="connsiteX4" fmla="*/ 0 w 1003142"/>
              <a:gd name="connsiteY4" fmla="*/ 0 h 1767221"/>
              <a:gd name="connsiteX0" fmla="*/ 0 w 1033106"/>
              <a:gd name="connsiteY0" fmla="*/ 0 h 1668161"/>
              <a:gd name="connsiteX1" fmla="*/ 744076 w 1033106"/>
              <a:gd name="connsiteY1" fmla="*/ 53340 h 1668161"/>
              <a:gd name="connsiteX2" fmla="*/ 926956 w 1033106"/>
              <a:gd name="connsiteY2" fmla="*/ 1668161 h 1668161"/>
              <a:gd name="connsiteX3" fmla="*/ 251460 w 1033106"/>
              <a:gd name="connsiteY3" fmla="*/ 1393841 h 1668161"/>
              <a:gd name="connsiteX4" fmla="*/ 0 w 1033106"/>
              <a:gd name="connsiteY4" fmla="*/ 0 h 1668161"/>
              <a:gd name="connsiteX0" fmla="*/ 0 w 945068"/>
              <a:gd name="connsiteY0" fmla="*/ 0 h 1668161"/>
              <a:gd name="connsiteX1" fmla="*/ 248776 w 945068"/>
              <a:gd name="connsiteY1" fmla="*/ 76200 h 1668161"/>
              <a:gd name="connsiteX2" fmla="*/ 926956 w 945068"/>
              <a:gd name="connsiteY2" fmla="*/ 1668161 h 1668161"/>
              <a:gd name="connsiteX3" fmla="*/ 251460 w 945068"/>
              <a:gd name="connsiteY3" fmla="*/ 1393841 h 1668161"/>
              <a:gd name="connsiteX4" fmla="*/ 0 w 945068"/>
              <a:gd name="connsiteY4" fmla="*/ 0 h 1668161"/>
              <a:gd name="connsiteX0" fmla="*/ 0 w 945068"/>
              <a:gd name="connsiteY0" fmla="*/ 0 h 1668161"/>
              <a:gd name="connsiteX1" fmla="*/ 248776 w 945068"/>
              <a:gd name="connsiteY1" fmla="*/ 76200 h 1668161"/>
              <a:gd name="connsiteX2" fmla="*/ 926956 w 945068"/>
              <a:gd name="connsiteY2" fmla="*/ 1668161 h 1668161"/>
              <a:gd name="connsiteX3" fmla="*/ 251460 w 945068"/>
              <a:gd name="connsiteY3" fmla="*/ 1393841 h 1668161"/>
              <a:gd name="connsiteX4" fmla="*/ 0 w 945068"/>
              <a:gd name="connsiteY4" fmla="*/ 0 h 1668161"/>
              <a:gd name="connsiteX0" fmla="*/ 0 w 938084"/>
              <a:gd name="connsiteY0" fmla="*/ 0 h 1668161"/>
              <a:gd name="connsiteX1" fmla="*/ 248776 w 938084"/>
              <a:gd name="connsiteY1" fmla="*/ 76200 h 1668161"/>
              <a:gd name="connsiteX2" fmla="*/ 926956 w 938084"/>
              <a:gd name="connsiteY2" fmla="*/ 1668161 h 1668161"/>
              <a:gd name="connsiteX3" fmla="*/ 251460 w 938084"/>
              <a:gd name="connsiteY3" fmla="*/ 1393841 h 1668161"/>
              <a:gd name="connsiteX4" fmla="*/ 0 w 938084"/>
              <a:gd name="connsiteY4" fmla="*/ 0 h 1668161"/>
              <a:gd name="connsiteX0" fmla="*/ 0 w 944521"/>
              <a:gd name="connsiteY0" fmla="*/ 0 h 1668161"/>
              <a:gd name="connsiteX1" fmla="*/ 248776 w 944521"/>
              <a:gd name="connsiteY1" fmla="*/ 76200 h 1668161"/>
              <a:gd name="connsiteX2" fmla="*/ 926956 w 944521"/>
              <a:gd name="connsiteY2" fmla="*/ 1668161 h 1668161"/>
              <a:gd name="connsiteX3" fmla="*/ 251460 w 944521"/>
              <a:gd name="connsiteY3" fmla="*/ 1393841 h 1668161"/>
              <a:gd name="connsiteX4" fmla="*/ 0 w 944521"/>
              <a:gd name="connsiteY4" fmla="*/ 0 h 1668161"/>
              <a:gd name="connsiteX0" fmla="*/ 0 w 900630"/>
              <a:gd name="connsiteY0" fmla="*/ 0 h 1630061"/>
              <a:gd name="connsiteX1" fmla="*/ 248776 w 900630"/>
              <a:gd name="connsiteY1" fmla="*/ 76200 h 1630061"/>
              <a:gd name="connsiteX2" fmla="*/ 881236 w 900630"/>
              <a:gd name="connsiteY2" fmla="*/ 1630061 h 1630061"/>
              <a:gd name="connsiteX3" fmla="*/ 251460 w 900630"/>
              <a:gd name="connsiteY3" fmla="*/ 1393841 h 1630061"/>
              <a:gd name="connsiteX4" fmla="*/ 0 w 900630"/>
              <a:gd name="connsiteY4" fmla="*/ 0 h 1630061"/>
              <a:gd name="connsiteX0" fmla="*/ 0 w 900630"/>
              <a:gd name="connsiteY0" fmla="*/ 0 h 1938003"/>
              <a:gd name="connsiteX1" fmla="*/ 248776 w 900630"/>
              <a:gd name="connsiteY1" fmla="*/ 76200 h 1938003"/>
              <a:gd name="connsiteX2" fmla="*/ 881236 w 900630"/>
              <a:gd name="connsiteY2" fmla="*/ 1630061 h 1938003"/>
              <a:gd name="connsiteX3" fmla="*/ 742065 w 900630"/>
              <a:gd name="connsiteY3" fmla="*/ 1938003 h 1938003"/>
              <a:gd name="connsiteX4" fmla="*/ 0 w 900630"/>
              <a:gd name="connsiteY4" fmla="*/ 0 h 1938003"/>
              <a:gd name="connsiteX0" fmla="*/ 0 w 943982"/>
              <a:gd name="connsiteY0" fmla="*/ 0 h 1938003"/>
              <a:gd name="connsiteX1" fmla="*/ 595373 w 943982"/>
              <a:gd name="connsiteY1" fmla="*/ 465723 h 1938003"/>
              <a:gd name="connsiteX2" fmla="*/ 881236 w 943982"/>
              <a:gd name="connsiteY2" fmla="*/ 1630061 h 1938003"/>
              <a:gd name="connsiteX3" fmla="*/ 742065 w 943982"/>
              <a:gd name="connsiteY3" fmla="*/ 1938003 h 1938003"/>
              <a:gd name="connsiteX4" fmla="*/ 0 w 943982"/>
              <a:gd name="connsiteY4" fmla="*/ 0 h 1938003"/>
              <a:gd name="connsiteX0" fmla="*/ 26536 w 970518"/>
              <a:gd name="connsiteY0" fmla="*/ 160020 h 2098023"/>
              <a:gd name="connsiteX1" fmla="*/ 314183 w 970518"/>
              <a:gd name="connsiteY1" fmla="*/ 163166 h 2098023"/>
              <a:gd name="connsiteX2" fmla="*/ 621909 w 970518"/>
              <a:gd name="connsiteY2" fmla="*/ 625743 h 2098023"/>
              <a:gd name="connsiteX3" fmla="*/ 907772 w 970518"/>
              <a:gd name="connsiteY3" fmla="*/ 1790081 h 2098023"/>
              <a:gd name="connsiteX4" fmla="*/ 768601 w 970518"/>
              <a:gd name="connsiteY4" fmla="*/ 2098023 h 2098023"/>
              <a:gd name="connsiteX5" fmla="*/ 26536 w 970518"/>
              <a:gd name="connsiteY5" fmla="*/ 160020 h 2098023"/>
              <a:gd name="connsiteX0" fmla="*/ 26536 w 987073"/>
              <a:gd name="connsiteY0" fmla="*/ 160020 h 2098023"/>
              <a:gd name="connsiteX1" fmla="*/ 314183 w 987073"/>
              <a:gd name="connsiteY1" fmla="*/ 163166 h 2098023"/>
              <a:gd name="connsiteX2" fmla="*/ 672529 w 987073"/>
              <a:gd name="connsiteY2" fmla="*/ 580105 h 2098023"/>
              <a:gd name="connsiteX3" fmla="*/ 907772 w 987073"/>
              <a:gd name="connsiteY3" fmla="*/ 1790081 h 2098023"/>
              <a:gd name="connsiteX4" fmla="*/ 768601 w 987073"/>
              <a:gd name="connsiteY4" fmla="*/ 2098023 h 2098023"/>
              <a:gd name="connsiteX5" fmla="*/ 26536 w 987073"/>
              <a:gd name="connsiteY5" fmla="*/ 160020 h 2098023"/>
              <a:gd name="connsiteX0" fmla="*/ 26536 w 1000080"/>
              <a:gd name="connsiteY0" fmla="*/ 160020 h 2098023"/>
              <a:gd name="connsiteX1" fmla="*/ 314183 w 1000080"/>
              <a:gd name="connsiteY1" fmla="*/ 163166 h 2098023"/>
              <a:gd name="connsiteX2" fmla="*/ 672529 w 1000080"/>
              <a:gd name="connsiteY2" fmla="*/ 580105 h 2098023"/>
              <a:gd name="connsiteX3" fmla="*/ 927826 w 1000080"/>
              <a:gd name="connsiteY3" fmla="*/ 1791119 h 2098023"/>
              <a:gd name="connsiteX4" fmla="*/ 768601 w 1000080"/>
              <a:gd name="connsiteY4" fmla="*/ 2098023 h 2098023"/>
              <a:gd name="connsiteX5" fmla="*/ 26536 w 1000080"/>
              <a:gd name="connsiteY5" fmla="*/ 160020 h 2098023"/>
              <a:gd name="connsiteX0" fmla="*/ 26536 w 1000080"/>
              <a:gd name="connsiteY0" fmla="*/ 160020 h 2072817"/>
              <a:gd name="connsiteX1" fmla="*/ 314183 w 1000080"/>
              <a:gd name="connsiteY1" fmla="*/ 163166 h 2072817"/>
              <a:gd name="connsiteX2" fmla="*/ 672529 w 1000080"/>
              <a:gd name="connsiteY2" fmla="*/ 580105 h 2072817"/>
              <a:gd name="connsiteX3" fmla="*/ 927826 w 1000080"/>
              <a:gd name="connsiteY3" fmla="*/ 1791119 h 2072817"/>
              <a:gd name="connsiteX4" fmla="*/ 747788 w 1000080"/>
              <a:gd name="connsiteY4" fmla="*/ 2072817 h 2072817"/>
              <a:gd name="connsiteX5" fmla="*/ 26536 w 1000080"/>
              <a:gd name="connsiteY5" fmla="*/ 160020 h 2072817"/>
              <a:gd name="connsiteX0" fmla="*/ 26536 w 981134"/>
              <a:gd name="connsiteY0" fmla="*/ 160020 h 2072817"/>
              <a:gd name="connsiteX1" fmla="*/ 314183 w 981134"/>
              <a:gd name="connsiteY1" fmla="*/ 163166 h 2072817"/>
              <a:gd name="connsiteX2" fmla="*/ 672529 w 981134"/>
              <a:gd name="connsiteY2" fmla="*/ 580105 h 2072817"/>
              <a:gd name="connsiteX3" fmla="*/ 898264 w 981134"/>
              <a:gd name="connsiteY3" fmla="*/ 1779535 h 2072817"/>
              <a:gd name="connsiteX4" fmla="*/ 747788 w 981134"/>
              <a:gd name="connsiteY4" fmla="*/ 2072817 h 2072817"/>
              <a:gd name="connsiteX5" fmla="*/ 26536 w 981134"/>
              <a:gd name="connsiteY5" fmla="*/ 160020 h 2072817"/>
              <a:gd name="connsiteX0" fmla="*/ 26536 w 981134"/>
              <a:gd name="connsiteY0" fmla="*/ 160020 h 2072817"/>
              <a:gd name="connsiteX1" fmla="*/ 314183 w 981134"/>
              <a:gd name="connsiteY1" fmla="*/ 163166 h 2072817"/>
              <a:gd name="connsiteX2" fmla="*/ 672529 w 981134"/>
              <a:gd name="connsiteY2" fmla="*/ 580105 h 2072817"/>
              <a:gd name="connsiteX3" fmla="*/ 898264 w 981134"/>
              <a:gd name="connsiteY3" fmla="*/ 1779535 h 2072817"/>
              <a:gd name="connsiteX4" fmla="*/ 747788 w 981134"/>
              <a:gd name="connsiteY4" fmla="*/ 2072817 h 2072817"/>
              <a:gd name="connsiteX5" fmla="*/ 26536 w 981134"/>
              <a:gd name="connsiteY5" fmla="*/ 160020 h 2072817"/>
              <a:gd name="connsiteX0" fmla="*/ 26536 w 997199"/>
              <a:gd name="connsiteY0" fmla="*/ 160020 h 2072817"/>
              <a:gd name="connsiteX1" fmla="*/ 314183 w 997199"/>
              <a:gd name="connsiteY1" fmla="*/ 163166 h 2072817"/>
              <a:gd name="connsiteX2" fmla="*/ 672529 w 997199"/>
              <a:gd name="connsiteY2" fmla="*/ 580105 h 2072817"/>
              <a:gd name="connsiteX3" fmla="*/ 923470 w 997199"/>
              <a:gd name="connsiteY3" fmla="*/ 1758721 h 2072817"/>
              <a:gd name="connsiteX4" fmla="*/ 747788 w 997199"/>
              <a:gd name="connsiteY4" fmla="*/ 2072817 h 2072817"/>
              <a:gd name="connsiteX5" fmla="*/ 26536 w 997199"/>
              <a:gd name="connsiteY5" fmla="*/ 160020 h 2072817"/>
              <a:gd name="connsiteX0" fmla="*/ 26536 w 997199"/>
              <a:gd name="connsiteY0" fmla="*/ 160020 h 2105612"/>
              <a:gd name="connsiteX1" fmla="*/ 314183 w 997199"/>
              <a:gd name="connsiteY1" fmla="*/ 163166 h 2105612"/>
              <a:gd name="connsiteX2" fmla="*/ 672529 w 997199"/>
              <a:gd name="connsiteY2" fmla="*/ 580105 h 2105612"/>
              <a:gd name="connsiteX3" fmla="*/ 923470 w 997199"/>
              <a:gd name="connsiteY3" fmla="*/ 1758721 h 2105612"/>
              <a:gd name="connsiteX4" fmla="*/ 779269 w 997199"/>
              <a:gd name="connsiteY4" fmla="*/ 2105612 h 2105612"/>
              <a:gd name="connsiteX5" fmla="*/ 26536 w 997199"/>
              <a:gd name="connsiteY5" fmla="*/ 160020 h 2105612"/>
              <a:gd name="connsiteX0" fmla="*/ 26536 w 997199"/>
              <a:gd name="connsiteY0" fmla="*/ 160020 h 2105612"/>
              <a:gd name="connsiteX1" fmla="*/ 314183 w 997199"/>
              <a:gd name="connsiteY1" fmla="*/ 163166 h 2105612"/>
              <a:gd name="connsiteX2" fmla="*/ 672529 w 997199"/>
              <a:gd name="connsiteY2" fmla="*/ 580105 h 2105612"/>
              <a:gd name="connsiteX3" fmla="*/ 923470 w 997199"/>
              <a:gd name="connsiteY3" fmla="*/ 1758721 h 2105612"/>
              <a:gd name="connsiteX4" fmla="*/ 779269 w 997199"/>
              <a:gd name="connsiteY4" fmla="*/ 2105612 h 2105612"/>
              <a:gd name="connsiteX5" fmla="*/ 26536 w 997199"/>
              <a:gd name="connsiteY5" fmla="*/ 160020 h 210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7199" h="2105612">
                <a:moveTo>
                  <a:pt x="26536" y="160020"/>
                </a:moveTo>
                <a:cubicBezTo>
                  <a:pt x="-91161" y="-159802"/>
                  <a:pt x="214954" y="85546"/>
                  <a:pt x="314183" y="163166"/>
                </a:cubicBezTo>
                <a:cubicBezTo>
                  <a:pt x="413412" y="240786"/>
                  <a:pt x="531637" y="311607"/>
                  <a:pt x="672529" y="580105"/>
                </a:cubicBezTo>
                <a:cubicBezTo>
                  <a:pt x="1078929" y="803419"/>
                  <a:pt x="1027610" y="1078207"/>
                  <a:pt x="923470" y="1758721"/>
                </a:cubicBezTo>
                <a:cubicBezTo>
                  <a:pt x="911740" y="1871541"/>
                  <a:pt x="829428" y="2007851"/>
                  <a:pt x="779269" y="2105612"/>
                </a:cubicBezTo>
                <a:cubicBezTo>
                  <a:pt x="584516" y="1628218"/>
                  <a:pt x="110356" y="624634"/>
                  <a:pt x="26536" y="1600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0"/>
          <p:cNvSpPr/>
          <p:nvPr/>
        </p:nvSpPr>
        <p:spPr>
          <a:xfrm>
            <a:off x="786400" y="2740618"/>
            <a:ext cx="1931869" cy="1832399"/>
          </a:xfrm>
          <a:custGeom>
            <a:avLst/>
            <a:gdLst>
              <a:gd name="connsiteX0" fmla="*/ 0 w 1224136"/>
              <a:gd name="connsiteY0" fmla="*/ 0 h 1683401"/>
              <a:gd name="connsiteX1" fmla="*/ 1224136 w 1224136"/>
              <a:gd name="connsiteY1" fmla="*/ 0 h 1683401"/>
              <a:gd name="connsiteX2" fmla="*/ 1224136 w 1224136"/>
              <a:gd name="connsiteY2" fmla="*/ 1683401 h 1683401"/>
              <a:gd name="connsiteX3" fmla="*/ 0 w 1224136"/>
              <a:gd name="connsiteY3" fmla="*/ 1683401 h 1683401"/>
              <a:gd name="connsiteX4" fmla="*/ 0 w 1224136"/>
              <a:gd name="connsiteY4" fmla="*/ 0 h 1683401"/>
              <a:gd name="connsiteX0" fmla="*/ 0 w 1224136"/>
              <a:gd name="connsiteY0" fmla="*/ 0 h 1683401"/>
              <a:gd name="connsiteX1" fmla="*/ 1224136 w 1224136"/>
              <a:gd name="connsiteY1" fmla="*/ 0 h 1683401"/>
              <a:gd name="connsiteX2" fmla="*/ 1224136 w 1224136"/>
              <a:gd name="connsiteY2" fmla="*/ 1683401 h 1683401"/>
              <a:gd name="connsiteX3" fmla="*/ 251460 w 1224136"/>
              <a:gd name="connsiteY3" fmla="*/ 1393841 h 1683401"/>
              <a:gd name="connsiteX4" fmla="*/ 0 w 1224136"/>
              <a:gd name="connsiteY4" fmla="*/ 0 h 1683401"/>
              <a:gd name="connsiteX0" fmla="*/ 0 w 1224136"/>
              <a:gd name="connsiteY0" fmla="*/ 0 h 1919621"/>
              <a:gd name="connsiteX1" fmla="*/ 1224136 w 1224136"/>
              <a:gd name="connsiteY1" fmla="*/ 0 h 1919621"/>
              <a:gd name="connsiteX2" fmla="*/ 1056496 w 1224136"/>
              <a:gd name="connsiteY2" fmla="*/ 1919621 h 1919621"/>
              <a:gd name="connsiteX3" fmla="*/ 251460 w 1224136"/>
              <a:gd name="connsiteY3" fmla="*/ 1393841 h 1919621"/>
              <a:gd name="connsiteX4" fmla="*/ 0 w 1224136"/>
              <a:gd name="connsiteY4" fmla="*/ 0 h 1919621"/>
              <a:gd name="connsiteX0" fmla="*/ 0 w 2252836"/>
              <a:gd name="connsiteY0" fmla="*/ 0 h 1630061"/>
              <a:gd name="connsiteX1" fmla="*/ 1224136 w 2252836"/>
              <a:gd name="connsiteY1" fmla="*/ 0 h 1630061"/>
              <a:gd name="connsiteX2" fmla="*/ 2252836 w 2252836"/>
              <a:gd name="connsiteY2" fmla="*/ 1630061 h 1630061"/>
              <a:gd name="connsiteX3" fmla="*/ 251460 w 2252836"/>
              <a:gd name="connsiteY3" fmla="*/ 1393841 h 1630061"/>
              <a:gd name="connsiteX4" fmla="*/ 0 w 2252836"/>
              <a:gd name="connsiteY4" fmla="*/ 0 h 1630061"/>
              <a:gd name="connsiteX0" fmla="*/ 0 w 2252836"/>
              <a:gd name="connsiteY0" fmla="*/ 0 h 1809680"/>
              <a:gd name="connsiteX1" fmla="*/ 1224136 w 2252836"/>
              <a:gd name="connsiteY1" fmla="*/ 0 h 1809680"/>
              <a:gd name="connsiteX2" fmla="*/ 2252836 w 2252836"/>
              <a:gd name="connsiteY2" fmla="*/ 1630061 h 1809680"/>
              <a:gd name="connsiteX3" fmla="*/ 251460 w 2252836"/>
              <a:gd name="connsiteY3" fmla="*/ 1393841 h 1809680"/>
              <a:gd name="connsiteX4" fmla="*/ 0 w 2252836"/>
              <a:gd name="connsiteY4" fmla="*/ 0 h 1809680"/>
              <a:gd name="connsiteX0" fmla="*/ 0 w 1963276"/>
              <a:gd name="connsiteY0" fmla="*/ 0 h 1778655"/>
              <a:gd name="connsiteX1" fmla="*/ 1224136 w 1963276"/>
              <a:gd name="connsiteY1" fmla="*/ 0 h 1778655"/>
              <a:gd name="connsiteX2" fmla="*/ 1963276 w 1963276"/>
              <a:gd name="connsiteY2" fmla="*/ 1591961 h 1778655"/>
              <a:gd name="connsiteX3" fmla="*/ 251460 w 1963276"/>
              <a:gd name="connsiteY3" fmla="*/ 1393841 h 1778655"/>
              <a:gd name="connsiteX4" fmla="*/ 0 w 1963276"/>
              <a:gd name="connsiteY4" fmla="*/ 0 h 1778655"/>
              <a:gd name="connsiteX0" fmla="*/ 0 w 1963510"/>
              <a:gd name="connsiteY0" fmla="*/ 0 h 1778655"/>
              <a:gd name="connsiteX1" fmla="*/ 1224136 w 1963510"/>
              <a:gd name="connsiteY1" fmla="*/ 0 h 1778655"/>
              <a:gd name="connsiteX2" fmla="*/ 1963276 w 1963510"/>
              <a:gd name="connsiteY2" fmla="*/ 1591961 h 1778655"/>
              <a:gd name="connsiteX3" fmla="*/ 251460 w 1963510"/>
              <a:gd name="connsiteY3" fmla="*/ 1393841 h 1778655"/>
              <a:gd name="connsiteX4" fmla="*/ 0 w 1963510"/>
              <a:gd name="connsiteY4" fmla="*/ 0 h 1778655"/>
              <a:gd name="connsiteX0" fmla="*/ 0 w 1864506"/>
              <a:gd name="connsiteY0" fmla="*/ 0 h 1760306"/>
              <a:gd name="connsiteX1" fmla="*/ 1224136 w 1864506"/>
              <a:gd name="connsiteY1" fmla="*/ 0 h 1760306"/>
              <a:gd name="connsiteX2" fmla="*/ 1864216 w 1864506"/>
              <a:gd name="connsiteY2" fmla="*/ 1569101 h 1760306"/>
              <a:gd name="connsiteX3" fmla="*/ 251460 w 1864506"/>
              <a:gd name="connsiteY3" fmla="*/ 1393841 h 1760306"/>
              <a:gd name="connsiteX4" fmla="*/ 0 w 1864506"/>
              <a:gd name="connsiteY4" fmla="*/ 0 h 1760306"/>
              <a:gd name="connsiteX0" fmla="*/ 0 w 1780759"/>
              <a:gd name="connsiteY0" fmla="*/ 0 h 1736178"/>
              <a:gd name="connsiteX1" fmla="*/ 1224136 w 1780759"/>
              <a:gd name="connsiteY1" fmla="*/ 0 h 1736178"/>
              <a:gd name="connsiteX2" fmla="*/ 1780396 w 1780759"/>
              <a:gd name="connsiteY2" fmla="*/ 1538621 h 1736178"/>
              <a:gd name="connsiteX3" fmla="*/ 251460 w 1780759"/>
              <a:gd name="connsiteY3" fmla="*/ 1393841 h 1736178"/>
              <a:gd name="connsiteX4" fmla="*/ 0 w 1780759"/>
              <a:gd name="connsiteY4" fmla="*/ 0 h 1736178"/>
              <a:gd name="connsiteX0" fmla="*/ 0 w 1853942"/>
              <a:gd name="connsiteY0" fmla="*/ 0 h 1736178"/>
              <a:gd name="connsiteX1" fmla="*/ 1224136 w 1853942"/>
              <a:gd name="connsiteY1" fmla="*/ 0 h 1736178"/>
              <a:gd name="connsiteX2" fmla="*/ 1780396 w 1853942"/>
              <a:gd name="connsiteY2" fmla="*/ 1538621 h 1736178"/>
              <a:gd name="connsiteX3" fmla="*/ 251460 w 1853942"/>
              <a:gd name="connsiteY3" fmla="*/ 1393841 h 1736178"/>
              <a:gd name="connsiteX4" fmla="*/ 0 w 1853942"/>
              <a:gd name="connsiteY4" fmla="*/ 0 h 1736178"/>
              <a:gd name="connsiteX0" fmla="*/ 0 w 1853942"/>
              <a:gd name="connsiteY0" fmla="*/ 0 h 1857439"/>
              <a:gd name="connsiteX1" fmla="*/ 1224136 w 1853942"/>
              <a:gd name="connsiteY1" fmla="*/ 0 h 1857439"/>
              <a:gd name="connsiteX2" fmla="*/ 1780396 w 1853942"/>
              <a:gd name="connsiteY2" fmla="*/ 1538621 h 1857439"/>
              <a:gd name="connsiteX3" fmla="*/ 251460 w 1853942"/>
              <a:gd name="connsiteY3" fmla="*/ 1393841 h 1857439"/>
              <a:gd name="connsiteX4" fmla="*/ 0 w 1853942"/>
              <a:gd name="connsiteY4" fmla="*/ 0 h 1857439"/>
              <a:gd name="connsiteX0" fmla="*/ 0 w 1837823"/>
              <a:gd name="connsiteY0" fmla="*/ 0 h 1857439"/>
              <a:gd name="connsiteX1" fmla="*/ 995536 w 1837823"/>
              <a:gd name="connsiteY1" fmla="*/ 411480 h 1857439"/>
              <a:gd name="connsiteX2" fmla="*/ 1780396 w 1837823"/>
              <a:gd name="connsiteY2" fmla="*/ 1538621 h 1857439"/>
              <a:gd name="connsiteX3" fmla="*/ 251460 w 1837823"/>
              <a:gd name="connsiteY3" fmla="*/ 1393841 h 1857439"/>
              <a:gd name="connsiteX4" fmla="*/ 0 w 1837823"/>
              <a:gd name="connsiteY4" fmla="*/ 0 h 1857439"/>
              <a:gd name="connsiteX0" fmla="*/ 0 w 1931869"/>
              <a:gd name="connsiteY0" fmla="*/ 0 h 1691089"/>
              <a:gd name="connsiteX1" fmla="*/ 995536 w 1931869"/>
              <a:gd name="connsiteY1" fmla="*/ 411480 h 1691089"/>
              <a:gd name="connsiteX2" fmla="*/ 1879456 w 1931869"/>
              <a:gd name="connsiteY2" fmla="*/ 1310021 h 1691089"/>
              <a:gd name="connsiteX3" fmla="*/ 251460 w 1931869"/>
              <a:gd name="connsiteY3" fmla="*/ 1393841 h 1691089"/>
              <a:gd name="connsiteX4" fmla="*/ 0 w 1931869"/>
              <a:gd name="connsiteY4" fmla="*/ 0 h 1691089"/>
              <a:gd name="connsiteX0" fmla="*/ 0 w 1931869"/>
              <a:gd name="connsiteY0" fmla="*/ 0 h 1976611"/>
              <a:gd name="connsiteX1" fmla="*/ 995536 w 1931869"/>
              <a:gd name="connsiteY1" fmla="*/ 411480 h 1976611"/>
              <a:gd name="connsiteX2" fmla="*/ 1879456 w 1931869"/>
              <a:gd name="connsiteY2" fmla="*/ 1310021 h 1976611"/>
              <a:gd name="connsiteX3" fmla="*/ 1194800 w 1931869"/>
              <a:gd name="connsiteY3" fmla="*/ 1976162 h 1976611"/>
              <a:gd name="connsiteX4" fmla="*/ 251460 w 1931869"/>
              <a:gd name="connsiteY4" fmla="*/ 1393841 h 1976611"/>
              <a:gd name="connsiteX5" fmla="*/ 0 w 1931869"/>
              <a:gd name="connsiteY5" fmla="*/ 0 h 1976611"/>
              <a:gd name="connsiteX0" fmla="*/ 0 w 1931869"/>
              <a:gd name="connsiteY0" fmla="*/ 0 h 1976587"/>
              <a:gd name="connsiteX1" fmla="*/ 995536 w 1931869"/>
              <a:gd name="connsiteY1" fmla="*/ 411480 h 1976587"/>
              <a:gd name="connsiteX2" fmla="*/ 1879456 w 1931869"/>
              <a:gd name="connsiteY2" fmla="*/ 1310021 h 1976587"/>
              <a:gd name="connsiteX3" fmla="*/ 1697720 w 1931869"/>
              <a:gd name="connsiteY3" fmla="*/ 1518962 h 1976587"/>
              <a:gd name="connsiteX4" fmla="*/ 1194800 w 1931869"/>
              <a:gd name="connsiteY4" fmla="*/ 1976162 h 1976587"/>
              <a:gd name="connsiteX5" fmla="*/ 251460 w 1931869"/>
              <a:gd name="connsiteY5" fmla="*/ 1393841 h 1976587"/>
              <a:gd name="connsiteX6" fmla="*/ 0 w 1931869"/>
              <a:gd name="connsiteY6" fmla="*/ 0 h 1976587"/>
              <a:gd name="connsiteX0" fmla="*/ 0 w 1931869"/>
              <a:gd name="connsiteY0" fmla="*/ 0 h 1976587"/>
              <a:gd name="connsiteX1" fmla="*/ 995536 w 1931869"/>
              <a:gd name="connsiteY1" fmla="*/ 411480 h 1976587"/>
              <a:gd name="connsiteX2" fmla="*/ 1879456 w 1931869"/>
              <a:gd name="connsiteY2" fmla="*/ 1310021 h 1976587"/>
              <a:gd name="connsiteX3" fmla="*/ 1697720 w 1931869"/>
              <a:gd name="connsiteY3" fmla="*/ 1518962 h 1976587"/>
              <a:gd name="connsiteX4" fmla="*/ 1194800 w 1931869"/>
              <a:gd name="connsiteY4" fmla="*/ 1976162 h 1976587"/>
              <a:gd name="connsiteX5" fmla="*/ 251460 w 1931869"/>
              <a:gd name="connsiteY5" fmla="*/ 1393841 h 1976587"/>
              <a:gd name="connsiteX6" fmla="*/ 0 w 1931869"/>
              <a:gd name="connsiteY6" fmla="*/ 0 h 1976587"/>
              <a:gd name="connsiteX0" fmla="*/ 0 w 1931869"/>
              <a:gd name="connsiteY0" fmla="*/ 0 h 1976658"/>
              <a:gd name="connsiteX1" fmla="*/ 995536 w 1931869"/>
              <a:gd name="connsiteY1" fmla="*/ 411480 h 1976658"/>
              <a:gd name="connsiteX2" fmla="*/ 1879456 w 1931869"/>
              <a:gd name="connsiteY2" fmla="*/ 1310021 h 1976658"/>
              <a:gd name="connsiteX3" fmla="*/ 1712960 w 1931869"/>
              <a:gd name="connsiteY3" fmla="*/ 1572302 h 1976658"/>
              <a:gd name="connsiteX4" fmla="*/ 1194800 w 1931869"/>
              <a:gd name="connsiteY4" fmla="*/ 1976162 h 1976658"/>
              <a:gd name="connsiteX5" fmla="*/ 251460 w 1931869"/>
              <a:gd name="connsiteY5" fmla="*/ 1393841 h 1976658"/>
              <a:gd name="connsiteX6" fmla="*/ 0 w 1931869"/>
              <a:gd name="connsiteY6" fmla="*/ 0 h 1976658"/>
              <a:gd name="connsiteX0" fmla="*/ 0 w 1931869"/>
              <a:gd name="connsiteY0" fmla="*/ 0 h 1832289"/>
              <a:gd name="connsiteX1" fmla="*/ 995536 w 1931869"/>
              <a:gd name="connsiteY1" fmla="*/ 411480 h 1832289"/>
              <a:gd name="connsiteX2" fmla="*/ 1879456 w 1931869"/>
              <a:gd name="connsiteY2" fmla="*/ 1310021 h 1832289"/>
              <a:gd name="connsiteX3" fmla="*/ 1712960 w 1931869"/>
              <a:gd name="connsiteY3" fmla="*/ 1572302 h 1832289"/>
              <a:gd name="connsiteX4" fmla="*/ 1423400 w 1931869"/>
              <a:gd name="connsiteY4" fmla="*/ 1831382 h 1832289"/>
              <a:gd name="connsiteX5" fmla="*/ 251460 w 1931869"/>
              <a:gd name="connsiteY5" fmla="*/ 1393841 h 1832289"/>
              <a:gd name="connsiteX6" fmla="*/ 0 w 1931869"/>
              <a:gd name="connsiteY6" fmla="*/ 0 h 1832289"/>
              <a:gd name="connsiteX0" fmla="*/ 0 w 1931869"/>
              <a:gd name="connsiteY0" fmla="*/ 0 h 1832289"/>
              <a:gd name="connsiteX1" fmla="*/ 995536 w 1931869"/>
              <a:gd name="connsiteY1" fmla="*/ 411480 h 1832289"/>
              <a:gd name="connsiteX2" fmla="*/ 1879456 w 1931869"/>
              <a:gd name="connsiteY2" fmla="*/ 1310021 h 1832289"/>
              <a:gd name="connsiteX3" fmla="*/ 1712960 w 1931869"/>
              <a:gd name="connsiteY3" fmla="*/ 1572302 h 1832289"/>
              <a:gd name="connsiteX4" fmla="*/ 1423400 w 1931869"/>
              <a:gd name="connsiteY4" fmla="*/ 1831382 h 1832289"/>
              <a:gd name="connsiteX5" fmla="*/ 106680 w 1931869"/>
              <a:gd name="connsiteY5" fmla="*/ 1210961 h 1832289"/>
              <a:gd name="connsiteX6" fmla="*/ 0 w 1931869"/>
              <a:gd name="connsiteY6" fmla="*/ 0 h 1832289"/>
              <a:gd name="connsiteX0" fmla="*/ 0 w 1931869"/>
              <a:gd name="connsiteY0" fmla="*/ 0 h 1832399"/>
              <a:gd name="connsiteX1" fmla="*/ 995536 w 1931869"/>
              <a:gd name="connsiteY1" fmla="*/ 411480 h 1832399"/>
              <a:gd name="connsiteX2" fmla="*/ 1879456 w 1931869"/>
              <a:gd name="connsiteY2" fmla="*/ 1310021 h 1832399"/>
              <a:gd name="connsiteX3" fmla="*/ 1741535 w 1931869"/>
              <a:gd name="connsiteY3" fmla="*/ 1591352 h 1832399"/>
              <a:gd name="connsiteX4" fmla="*/ 1423400 w 1931869"/>
              <a:gd name="connsiteY4" fmla="*/ 1831382 h 1832399"/>
              <a:gd name="connsiteX5" fmla="*/ 106680 w 1931869"/>
              <a:gd name="connsiteY5" fmla="*/ 1210961 h 1832399"/>
              <a:gd name="connsiteX6" fmla="*/ 0 w 1931869"/>
              <a:gd name="connsiteY6" fmla="*/ 0 h 1832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869" h="1832399">
                <a:moveTo>
                  <a:pt x="0" y="0"/>
                </a:moveTo>
                <a:cubicBezTo>
                  <a:pt x="408045" y="0"/>
                  <a:pt x="587491" y="411480"/>
                  <a:pt x="995536" y="411480"/>
                </a:cubicBezTo>
                <a:cubicBezTo>
                  <a:pt x="1241916" y="942134"/>
                  <a:pt x="2158856" y="680307"/>
                  <a:pt x="1879456" y="1310021"/>
                </a:cubicBezTo>
                <a:cubicBezTo>
                  <a:pt x="1630727" y="1617791"/>
                  <a:pt x="1855644" y="1480329"/>
                  <a:pt x="1741535" y="1591352"/>
                </a:cubicBezTo>
                <a:cubicBezTo>
                  <a:pt x="1627426" y="1702375"/>
                  <a:pt x="1687303" y="1845885"/>
                  <a:pt x="1423400" y="1831382"/>
                </a:cubicBezTo>
                <a:cubicBezTo>
                  <a:pt x="1159497" y="1816879"/>
                  <a:pt x="321053" y="1493331"/>
                  <a:pt x="106680" y="121096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0"/>
          <p:cNvSpPr/>
          <p:nvPr/>
        </p:nvSpPr>
        <p:spPr>
          <a:xfrm>
            <a:off x="2888876" y="3645025"/>
            <a:ext cx="1581359" cy="1213258"/>
          </a:xfrm>
          <a:custGeom>
            <a:avLst/>
            <a:gdLst>
              <a:gd name="connsiteX0" fmla="*/ 0 w 1224136"/>
              <a:gd name="connsiteY0" fmla="*/ 0 h 1683401"/>
              <a:gd name="connsiteX1" fmla="*/ 1224136 w 1224136"/>
              <a:gd name="connsiteY1" fmla="*/ 0 h 1683401"/>
              <a:gd name="connsiteX2" fmla="*/ 1224136 w 1224136"/>
              <a:gd name="connsiteY2" fmla="*/ 1683401 h 1683401"/>
              <a:gd name="connsiteX3" fmla="*/ 0 w 1224136"/>
              <a:gd name="connsiteY3" fmla="*/ 1683401 h 1683401"/>
              <a:gd name="connsiteX4" fmla="*/ 0 w 1224136"/>
              <a:gd name="connsiteY4" fmla="*/ 0 h 1683401"/>
              <a:gd name="connsiteX0" fmla="*/ 0 w 1224136"/>
              <a:gd name="connsiteY0" fmla="*/ 0 h 1683401"/>
              <a:gd name="connsiteX1" fmla="*/ 1224136 w 1224136"/>
              <a:gd name="connsiteY1" fmla="*/ 0 h 1683401"/>
              <a:gd name="connsiteX2" fmla="*/ 1224136 w 1224136"/>
              <a:gd name="connsiteY2" fmla="*/ 1683401 h 1683401"/>
              <a:gd name="connsiteX3" fmla="*/ 251460 w 1224136"/>
              <a:gd name="connsiteY3" fmla="*/ 1393841 h 1683401"/>
              <a:gd name="connsiteX4" fmla="*/ 0 w 1224136"/>
              <a:gd name="connsiteY4" fmla="*/ 0 h 1683401"/>
              <a:gd name="connsiteX0" fmla="*/ 0 w 1224136"/>
              <a:gd name="connsiteY0" fmla="*/ 0 h 1919621"/>
              <a:gd name="connsiteX1" fmla="*/ 1224136 w 1224136"/>
              <a:gd name="connsiteY1" fmla="*/ 0 h 1919621"/>
              <a:gd name="connsiteX2" fmla="*/ 1056496 w 1224136"/>
              <a:gd name="connsiteY2" fmla="*/ 1919621 h 1919621"/>
              <a:gd name="connsiteX3" fmla="*/ 251460 w 1224136"/>
              <a:gd name="connsiteY3" fmla="*/ 1393841 h 1919621"/>
              <a:gd name="connsiteX4" fmla="*/ 0 w 1224136"/>
              <a:gd name="connsiteY4" fmla="*/ 0 h 1919621"/>
              <a:gd name="connsiteX0" fmla="*/ 0 w 2252836"/>
              <a:gd name="connsiteY0" fmla="*/ 0 h 1630061"/>
              <a:gd name="connsiteX1" fmla="*/ 1224136 w 2252836"/>
              <a:gd name="connsiteY1" fmla="*/ 0 h 1630061"/>
              <a:gd name="connsiteX2" fmla="*/ 2252836 w 2252836"/>
              <a:gd name="connsiteY2" fmla="*/ 1630061 h 1630061"/>
              <a:gd name="connsiteX3" fmla="*/ 251460 w 2252836"/>
              <a:gd name="connsiteY3" fmla="*/ 1393841 h 1630061"/>
              <a:gd name="connsiteX4" fmla="*/ 0 w 2252836"/>
              <a:gd name="connsiteY4" fmla="*/ 0 h 1630061"/>
              <a:gd name="connsiteX0" fmla="*/ 0 w 2252836"/>
              <a:gd name="connsiteY0" fmla="*/ 0 h 1809680"/>
              <a:gd name="connsiteX1" fmla="*/ 1224136 w 2252836"/>
              <a:gd name="connsiteY1" fmla="*/ 0 h 1809680"/>
              <a:gd name="connsiteX2" fmla="*/ 2252836 w 2252836"/>
              <a:gd name="connsiteY2" fmla="*/ 1630061 h 1809680"/>
              <a:gd name="connsiteX3" fmla="*/ 251460 w 2252836"/>
              <a:gd name="connsiteY3" fmla="*/ 1393841 h 1809680"/>
              <a:gd name="connsiteX4" fmla="*/ 0 w 2252836"/>
              <a:gd name="connsiteY4" fmla="*/ 0 h 1809680"/>
              <a:gd name="connsiteX0" fmla="*/ 0 w 1963276"/>
              <a:gd name="connsiteY0" fmla="*/ 0 h 1778655"/>
              <a:gd name="connsiteX1" fmla="*/ 1224136 w 1963276"/>
              <a:gd name="connsiteY1" fmla="*/ 0 h 1778655"/>
              <a:gd name="connsiteX2" fmla="*/ 1963276 w 1963276"/>
              <a:gd name="connsiteY2" fmla="*/ 1591961 h 1778655"/>
              <a:gd name="connsiteX3" fmla="*/ 251460 w 1963276"/>
              <a:gd name="connsiteY3" fmla="*/ 1393841 h 1778655"/>
              <a:gd name="connsiteX4" fmla="*/ 0 w 1963276"/>
              <a:gd name="connsiteY4" fmla="*/ 0 h 1778655"/>
              <a:gd name="connsiteX0" fmla="*/ 0 w 1963510"/>
              <a:gd name="connsiteY0" fmla="*/ 0 h 1778655"/>
              <a:gd name="connsiteX1" fmla="*/ 1224136 w 1963510"/>
              <a:gd name="connsiteY1" fmla="*/ 0 h 1778655"/>
              <a:gd name="connsiteX2" fmla="*/ 1963276 w 1963510"/>
              <a:gd name="connsiteY2" fmla="*/ 1591961 h 1778655"/>
              <a:gd name="connsiteX3" fmla="*/ 251460 w 1963510"/>
              <a:gd name="connsiteY3" fmla="*/ 1393841 h 1778655"/>
              <a:gd name="connsiteX4" fmla="*/ 0 w 1963510"/>
              <a:gd name="connsiteY4" fmla="*/ 0 h 1778655"/>
              <a:gd name="connsiteX0" fmla="*/ 182880 w 2146390"/>
              <a:gd name="connsiteY0" fmla="*/ 0 h 1746813"/>
              <a:gd name="connsiteX1" fmla="*/ 1407016 w 2146390"/>
              <a:gd name="connsiteY1" fmla="*/ 0 h 1746813"/>
              <a:gd name="connsiteX2" fmla="*/ 2146156 w 2146390"/>
              <a:gd name="connsiteY2" fmla="*/ 1591961 h 1746813"/>
              <a:gd name="connsiteX3" fmla="*/ 0 w 2146390"/>
              <a:gd name="connsiteY3" fmla="*/ 1195721 h 1746813"/>
              <a:gd name="connsiteX4" fmla="*/ 182880 w 2146390"/>
              <a:gd name="connsiteY4" fmla="*/ 0 h 1746813"/>
              <a:gd name="connsiteX0" fmla="*/ 533400 w 2146390"/>
              <a:gd name="connsiteY0" fmla="*/ 0 h 1746813"/>
              <a:gd name="connsiteX1" fmla="*/ 1407016 w 2146390"/>
              <a:gd name="connsiteY1" fmla="*/ 0 h 1746813"/>
              <a:gd name="connsiteX2" fmla="*/ 2146156 w 2146390"/>
              <a:gd name="connsiteY2" fmla="*/ 1591961 h 1746813"/>
              <a:gd name="connsiteX3" fmla="*/ 0 w 2146390"/>
              <a:gd name="connsiteY3" fmla="*/ 1195721 h 1746813"/>
              <a:gd name="connsiteX4" fmla="*/ 533400 w 2146390"/>
              <a:gd name="connsiteY4" fmla="*/ 0 h 1746813"/>
              <a:gd name="connsiteX0" fmla="*/ 411480 w 2024470"/>
              <a:gd name="connsiteY0" fmla="*/ 0 h 1695421"/>
              <a:gd name="connsiteX1" fmla="*/ 1285096 w 2024470"/>
              <a:gd name="connsiteY1" fmla="*/ 0 h 1695421"/>
              <a:gd name="connsiteX2" fmla="*/ 2024236 w 2024470"/>
              <a:gd name="connsiteY2" fmla="*/ 1591961 h 1695421"/>
              <a:gd name="connsiteX3" fmla="*/ 0 w 2024470"/>
              <a:gd name="connsiteY3" fmla="*/ 624221 h 1695421"/>
              <a:gd name="connsiteX4" fmla="*/ 411480 w 2024470"/>
              <a:gd name="connsiteY4" fmla="*/ 0 h 1695421"/>
              <a:gd name="connsiteX0" fmla="*/ 411480 w 2110159"/>
              <a:gd name="connsiteY0" fmla="*/ 0 h 1695421"/>
              <a:gd name="connsiteX1" fmla="*/ 1285096 w 2110159"/>
              <a:gd name="connsiteY1" fmla="*/ 0 h 1695421"/>
              <a:gd name="connsiteX2" fmla="*/ 1495008 w 2110159"/>
              <a:gd name="connsiteY2" fmla="*/ 1122317 h 1695421"/>
              <a:gd name="connsiteX3" fmla="*/ 2024236 w 2110159"/>
              <a:gd name="connsiteY3" fmla="*/ 1591961 h 1695421"/>
              <a:gd name="connsiteX4" fmla="*/ 0 w 2110159"/>
              <a:gd name="connsiteY4" fmla="*/ 624221 h 1695421"/>
              <a:gd name="connsiteX5" fmla="*/ 411480 w 2110159"/>
              <a:gd name="connsiteY5" fmla="*/ 0 h 1695421"/>
              <a:gd name="connsiteX0" fmla="*/ 411480 w 1513826"/>
              <a:gd name="connsiteY0" fmla="*/ 0 h 1281160"/>
              <a:gd name="connsiteX1" fmla="*/ 1285096 w 1513826"/>
              <a:gd name="connsiteY1" fmla="*/ 0 h 1281160"/>
              <a:gd name="connsiteX2" fmla="*/ 1495008 w 1513826"/>
              <a:gd name="connsiteY2" fmla="*/ 1122317 h 1281160"/>
              <a:gd name="connsiteX3" fmla="*/ 774556 w 1513826"/>
              <a:gd name="connsiteY3" fmla="*/ 1119521 h 1281160"/>
              <a:gd name="connsiteX4" fmla="*/ 0 w 1513826"/>
              <a:gd name="connsiteY4" fmla="*/ 624221 h 1281160"/>
              <a:gd name="connsiteX5" fmla="*/ 411480 w 1513826"/>
              <a:gd name="connsiteY5" fmla="*/ 0 h 1281160"/>
              <a:gd name="connsiteX0" fmla="*/ 471444 w 1573790"/>
              <a:gd name="connsiteY0" fmla="*/ 0 h 1338322"/>
              <a:gd name="connsiteX1" fmla="*/ 1345060 w 1573790"/>
              <a:gd name="connsiteY1" fmla="*/ 0 h 1338322"/>
              <a:gd name="connsiteX2" fmla="*/ 1554972 w 1573790"/>
              <a:gd name="connsiteY2" fmla="*/ 1122317 h 1338322"/>
              <a:gd name="connsiteX3" fmla="*/ 834520 w 1573790"/>
              <a:gd name="connsiteY3" fmla="*/ 1119521 h 1338322"/>
              <a:gd name="connsiteX4" fmla="*/ 59964 w 1573790"/>
              <a:gd name="connsiteY4" fmla="*/ 624221 h 1338322"/>
              <a:gd name="connsiteX5" fmla="*/ 471444 w 1573790"/>
              <a:gd name="connsiteY5" fmla="*/ 0 h 1338322"/>
              <a:gd name="connsiteX0" fmla="*/ 837204 w 1573790"/>
              <a:gd name="connsiteY0" fmla="*/ 76200 h 1338322"/>
              <a:gd name="connsiteX1" fmla="*/ 1345060 w 1573790"/>
              <a:gd name="connsiteY1" fmla="*/ 0 h 1338322"/>
              <a:gd name="connsiteX2" fmla="*/ 1554972 w 1573790"/>
              <a:gd name="connsiteY2" fmla="*/ 1122317 h 1338322"/>
              <a:gd name="connsiteX3" fmla="*/ 834520 w 1573790"/>
              <a:gd name="connsiteY3" fmla="*/ 1119521 h 1338322"/>
              <a:gd name="connsiteX4" fmla="*/ 59964 w 1573790"/>
              <a:gd name="connsiteY4" fmla="*/ 624221 h 1338322"/>
              <a:gd name="connsiteX5" fmla="*/ 837204 w 1573790"/>
              <a:gd name="connsiteY5" fmla="*/ 76200 h 1338322"/>
              <a:gd name="connsiteX0" fmla="*/ 837204 w 1573790"/>
              <a:gd name="connsiteY0" fmla="*/ 76200 h 1338322"/>
              <a:gd name="connsiteX1" fmla="*/ 1345060 w 1573790"/>
              <a:gd name="connsiteY1" fmla="*/ 0 h 1338322"/>
              <a:gd name="connsiteX2" fmla="*/ 1554972 w 1573790"/>
              <a:gd name="connsiteY2" fmla="*/ 1122317 h 1338322"/>
              <a:gd name="connsiteX3" fmla="*/ 834520 w 1573790"/>
              <a:gd name="connsiteY3" fmla="*/ 1119521 h 1338322"/>
              <a:gd name="connsiteX4" fmla="*/ 59964 w 1573790"/>
              <a:gd name="connsiteY4" fmla="*/ 624221 h 1338322"/>
              <a:gd name="connsiteX5" fmla="*/ 837204 w 1573790"/>
              <a:gd name="connsiteY5" fmla="*/ 76200 h 1338322"/>
              <a:gd name="connsiteX0" fmla="*/ 837204 w 1453086"/>
              <a:gd name="connsiteY0" fmla="*/ 76200 h 1338322"/>
              <a:gd name="connsiteX1" fmla="*/ 1345060 w 1453086"/>
              <a:gd name="connsiteY1" fmla="*/ 0 h 1338322"/>
              <a:gd name="connsiteX2" fmla="*/ 1410192 w 1453086"/>
              <a:gd name="connsiteY2" fmla="*/ 566057 h 1338322"/>
              <a:gd name="connsiteX3" fmla="*/ 834520 w 1453086"/>
              <a:gd name="connsiteY3" fmla="*/ 1119521 h 1338322"/>
              <a:gd name="connsiteX4" fmla="*/ 59964 w 1453086"/>
              <a:gd name="connsiteY4" fmla="*/ 624221 h 1338322"/>
              <a:gd name="connsiteX5" fmla="*/ 837204 w 1453086"/>
              <a:gd name="connsiteY5" fmla="*/ 76200 h 1338322"/>
              <a:gd name="connsiteX0" fmla="*/ 834898 w 1450780"/>
              <a:gd name="connsiteY0" fmla="*/ 76200 h 1177398"/>
              <a:gd name="connsiteX1" fmla="*/ 1342754 w 1450780"/>
              <a:gd name="connsiteY1" fmla="*/ 0 h 1177398"/>
              <a:gd name="connsiteX2" fmla="*/ 1407886 w 1450780"/>
              <a:gd name="connsiteY2" fmla="*/ 566057 h 1177398"/>
              <a:gd name="connsiteX3" fmla="*/ 832214 w 1450780"/>
              <a:gd name="connsiteY3" fmla="*/ 1119521 h 1177398"/>
              <a:gd name="connsiteX4" fmla="*/ 165826 w 1450780"/>
              <a:gd name="connsiteY4" fmla="*/ 1076597 h 1177398"/>
              <a:gd name="connsiteX5" fmla="*/ 57658 w 1450780"/>
              <a:gd name="connsiteY5" fmla="*/ 624221 h 1177398"/>
              <a:gd name="connsiteX6" fmla="*/ 834898 w 1450780"/>
              <a:gd name="connsiteY6" fmla="*/ 76200 h 1177398"/>
              <a:gd name="connsiteX0" fmla="*/ 834898 w 1450780"/>
              <a:gd name="connsiteY0" fmla="*/ 76200 h 1217649"/>
              <a:gd name="connsiteX1" fmla="*/ 1342754 w 1450780"/>
              <a:gd name="connsiteY1" fmla="*/ 0 h 1217649"/>
              <a:gd name="connsiteX2" fmla="*/ 1407886 w 1450780"/>
              <a:gd name="connsiteY2" fmla="*/ 566057 h 1217649"/>
              <a:gd name="connsiteX3" fmla="*/ 1098914 w 1450780"/>
              <a:gd name="connsiteY3" fmla="*/ 1172861 h 1217649"/>
              <a:gd name="connsiteX4" fmla="*/ 165826 w 1450780"/>
              <a:gd name="connsiteY4" fmla="*/ 1076597 h 1217649"/>
              <a:gd name="connsiteX5" fmla="*/ 57658 w 1450780"/>
              <a:gd name="connsiteY5" fmla="*/ 624221 h 1217649"/>
              <a:gd name="connsiteX6" fmla="*/ 834898 w 1450780"/>
              <a:gd name="connsiteY6" fmla="*/ 76200 h 1217649"/>
              <a:gd name="connsiteX0" fmla="*/ 879348 w 1450780"/>
              <a:gd name="connsiteY0" fmla="*/ 304800 h 1217649"/>
              <a:gd name="connsiteX1" fmla="*/ 1342754 w 1450780"/>
              <a:gd name="connsiteY1" fmla="*/ 0 h 1217649"/>
              <a:gd name="connsiteX2" fmla="*/ 1407886 w 1450780"/>
              <a:gd name="connsiteY2" fmla="*/ 566057 h 1217649"/>
              <a:gd name="connsiteX3" fmla="*/ 1098914 w 1450780"/>
              <a:gd name="connsiteY3" fmla="*/ 1172861 h 1217649"/>
              <a:gd name="connsiteX4" fmla="*/ 165826 w 1450780"/>
              <a:gd name="connsiteY4" fmla="*/ 1076597 h 1217649"/>
              <a:gd name="connsiteX5" fmla="*/ 57658 w 1450780"/>
              <a:gd name="connsiteY5" fmla="*/ 624221 h 1217649"/>
              <a:gd name="connsiteX6" fmla="*/ 879348 w 1450780"/>
              <a:gd name="connsiteY6" fmla="*/ 304800 h 1217649"/>
              <a:gd name="connsiteX0" fmla="*/ 847410 w 1418842"/>
              <a:gd name="connsiteY0" fmla="*/ 304800 h 1217649"/>
              <a:gd name="connsiteX1" fmla="*/ 1310816 w 1418842"/>
              <a:gd name="connsiteY1" fmla="*/ 0 h 1217649"/>
              <a:gd name="connsiteX2" fmla="*/ 1375948 w 1418842"/>
              <a:gd name="connsiteY2" fmla="*/ 566057 h 1217649"/>
              <a:gd name="connsiteX3" fmla="*/ 1066976 w 1418842"/>
              <a:gd name="connsiteY3" fmla="*/ 1172861 h 1217649"/>
              <a:gd name="connsiteX4" fmla="*/ 133888 w 1418842"/>
              <a:gd name="connsiteY4" fmla="*/ 1076597 h 1217649"/>
              <a:gd name="connsiteX5" fmla="*/ 70170 w 1418842"/>
              <a:gd name="connsiteY5" fmla="*/ 471821 h 1217649"/>
              <a:gd name="connsiteX6" fmla="*/ 847410 w 1418842"/>
              <a:gd name="connsiteY6" fmla="*/ 304800 h 1217649"/>
              <a:gd name="connsiteX0" fmla="*/ 978295 w 1549727"/>
              <a:gd name="connsiteY0" fmla="*/ 304800 h 1202449"/>
              <a:gd name="connsiteX1" fmla="*/ 1441701 w 1549727"/>
              <a:gd name="connsiteY1" fmla="*/ 0 h 1202449"/>
              <a:gd name="connsiteX2" fmla="*/ 1506833 w 1549727"/>
              <a:gd name="connsiteY2" fmla="*/ 566057 h 1202449"/>
              <a:gd name="connsiteX3" fmla="*/ 1197861 w 1549727"/>
              <a:gd name="connsiteY3" fmla="*/ 1172861 h 1202449"/>
              <a:gd name="connsiteX4" fmla="*/ 48873 w 1549727"/>
              <a:gd name="connsiteY4" fmla="*/ 1063897 h 1202449"/>
              <a:gd name="connsiteX5" fmla="*/ 201055 w 1549727"/>
              <a:gd name="connsiteY5" fmla="*/ 471821 h 1202449"/>
              <a:gd name="connsiteX6" fmla="*/ 978295 w 1549727"/>
              <a:gd name="connsiteY6" fmla="*/ 304800 h 1202449"/>
              <a:gd name="connsiteX0" fmla="*/ 978295 w 1592347"/>
              <a:gd name="connsiteY0" fmla="*/ 304800 h 1098379"/>
              <a:gd name="connsiteX1" fmla="*/ 1441701 w 1592347"/>
              <a:gd name="connsiteY1" fmla="*/ 0 h 1098379"/>
              <a:gd name="connsiteX2" fmla="*/ 1506833 w 1592347"/>
              <a:gd name="connsiteY2" fmla="*/ 566057 h 1098379"/>
              <a:gd name="connsiteX3" fmla="*/ 1185161 w 1592347"/>
              <a:gd name="connsiteY3" fmla="*/ 982361 h 1098379"/>
              <a:gd name="connsiteX4" fmla="*/ 48873 w 1592347"/>
              <a:gd name="connsiteY4" fmla="*/ 1063897 h 1098379"/>
              <a:gd name="connsiteX5" fmla="*/ 201055 w 1592347"/>
              <a:gd name="connsiteY5" fmla="*/ 471821 h 1098379"/>
              <a:gd name="connsiteX6" fmla="*/ 978295 w 1592347"/>
              <a:gd name="connsiteY6" fmla="*/ 304800 h 1098379"/>
              <a:gd name="connsiteX0" fmla="*/ 978295 w 1581359"/>
              <a:gd name="connsiteY0" fmla="*/ 304800 h 1213258"/>
              <a:gd name="connsiteX1" fmla="*/ 1441701 w 1581359"/>
              <a:gd name="connsiteY1" fmla="*/ 0 h 1213258"/>
              <a:gd name="connsiteX2" fmla="*/ 1506833 w 1581359"/>
              <a:gd name="connsiteY2" fmla="*/ 566057 h 1213258"/>
              <a:gd name="connsiteX3" fmla="*/ 1401061 w 1581359"/>
              <a:gd name="connsiteY3" fmla="*/ 1185561 h 1213258"/>
              <a:gd name="connsiteX4" fmla="*/ 48873 w 1581359"/>
              <a:gd name="connsiteY4" fmla="*/ 1063897 h 1213258"/>
              <a:gd name="connsiteX5" fmla="*/ 201055 w 1581359"/>
              <a:gd name="connsiteY5" fmla="*/ 471821 h 1213258"/>
              <a:gd name="connsiteX6" fmla="*/ 978295 w 1581359"/>
              <a:gd name="connsiteY6" fmla="*/ 304800 h 1213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1359" h="1213258">
                <a:moveTo>
                  <a:pt x="978295" y="304800"/>
                </a:moveTo>
                <a:cubicBezTo>
                  <a:pt x="1147580" y="279400"/>
                  <a:pt x="1272416" y="25400"/>
                  <a:pt x="1441701" y="0"/>
                </a:cubicBezTo>
                <a:cubicBezTo>
                  <a:pt x="1707379" y="258173"/>
                  <a:pt x="1513606" y="368464"/>
                  <a:pt x="1506833" y="566057"/>
                </a:cubicBezTo>
                <a:cubicBezTo>
                  <a:pt x="1500060" y="763650"/>
                  <a:pt x="1644054" y="1102588"/>
                  <a:pt x="1401061" y="1185561"/>
                </a:cubicBezTo>
                <a:cubicBezTo>
                  <a:pt x="1158068" y="1268534"/>
                  <a:pt x="177966" y="1146447"/>
                  <a:pt x="48873" y="1063897"/>
                </a:cubicBezTo>
                <a:cubicBezTo>
                  <a:pt x="-80220" y="981347"/>
                  <a:pt x="73033" y="666494"/>
                  <a:pt x="201055" y="471821"/>
                </a:cubicBezTo>
                <a:cubicBezTo>
                  <a:pt x="460135" y="289147"/>
                  <a:pt x="460135" y="289354"/>
                  <a:pt x="978295" y="3048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
          <p:cNvSpPr>
            <a:spLocks noChangeArrowheads="1"/>
          </p:cNvSpPr>
          <p:nvPr/>
        </p:nvSpPr>
        <p:spPr bwMode="auto">
          <a:xfrm>
            <a:off x="211784" y="19675"/>
            <a:ext cx="2236511" cy="619077"/>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p3d extrusionH="57150">
              <a:bevelT w="38100" h="38100"/>
            </a:sp3d>
          </a:bodyPr>
          <a:lstStyle/>
          <a:p>
            <a:pPr algn="ctr" eaLnBrk="1" hangingPunct="1"/>
            <a:r>
              <a:rPr lang="zh-CN" altLang="en-US" sz="4000" dirty="0">
                <a:solidFill>
                  <a:schemeClr val="accent3">
                    <a:lumMod val="75000"/>
                  </a:schemeClr>
                </a:solidFill>
                <a:effectLst>
                  <a:outerShdw blurRad="25400" dist="38100" dir="6300000" algn="t" rotWithShape="0">
                    <a:schemeClr val="tx1"/>
                  </a:outerShdw>
                  <a:reflection blurRad="76200" stA="83000" dir="5400000" sy="-100000" algn="bl" rotWithShape="0"/>
                </a:effectLst>
                <a:latin typeface="华文琥珀" pitchFamily="2" charset="-122"/>
                <a:ea typeface="华文琥珀" pitchFamily="2" charset="-122"/>
              </a:rPr>
              <a:t>奋翼环保</a:t>
            </a:r>
          </a:p>
        </p:txBody>
      </p:sp>
      <p:sp>
        <p:nvSpPr>
          <p:cNvPr id="27" name="矩形 1"/>
          <p:cNvSpPr>
            <a:spLocks noChangeArrowheads="1"/>
          </p:cNvSpPr>
          <p:nvPr/>
        </p:nvSpPr>
        <p:spPr bwMode="auto">
          <a:xfrm>
            <a:off x="259081" y="954286"/>
            <a:ext cx="1210589" cy="707886"/>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p3d extrusionH="57150">
              <a:bevelT w="38100" h="38100"/>
            </a:sp3d>
          </a:bodyPr>
          <a:lstStyle/>
          <a:p>
            <a:pPr algn="ctr" eaLnBrk="1" hangingPunct="1"/>
            <a:r>
              <a:rPr lang="zh-CN" altLang="en-US" sz="4000" dirty="0" smtClean="0">
                <a:solidFill>
                  <a:schemeClr val="accent3">
                    <a:lumMod val="75000"/>
                  </a:schemeClr>
                </a:solidFill>
                <a:effectLst>
                  <a:outerShdw blurRad="25400" dist="38100" dir="6300000" algn="t" rotWithShape="0">
                    <a:schemeClr val="tx1"/>
                  </a:outerShdw>
                  <a:reflection blurRad="76200" stA="83000" dir="5400000" sy="-100000" algn="bl" rotWithShape="0"/>
                </a:effectLst>
                <a:latin typeface="华文琥珀" pitchFamily="2" charset="-122"/>
                <a:ea typeface="华文琥珀" pitchFamily="2" charset="-122"/>
              </a:rPr>
              <a:t>目录</a:t>
            </a:r>
            <a:endParaRPr lang="zh-CN" altLang="en-US" sz="4000" dirty="0">
              <a:solidFill>
                <a:schemeClr val="accent3">
                  <a:lumMod val="75000"/>
                </a:schemeClr>
              </a:solidFill>
              <a:effectLst>
                <a:outerShdw blurRad="25400" dist="38100" dir="6300000" algn="t" rotWithShape="0">
                  <a:schemeClr val="tx1"/>
                </a:outerShdw>
                <a:reflection blurRad="76200" stA="83000" dir="5400000" sy="-100000" algn="bl" rotWithShape="0"/>
              </a:effectLst>
              <a:latin typeface="华文琥珀" pitchFamily="2" charset="-122"/>
              <a:ea typeface="华文琥珀" pitchFamily="2" charset="-122"/>
            </a:endParaRPr>
          </a:p>
        </p:txBody>
      </p:sp>
      <p:sp>
        <p:nvSpPr>
          <p:cNvPr id="28" name="矩形 1"/>
          <p:cNvSpPr>
            <a:spLocks noChangeArrowheads="1"/>
          </p:cNvSpPr>
          <p:nvPr/>
        </p:nvSpPr>
        <p:spPr bwMode="auto">
          <a:xfrm>
            <a:off x="5360858" y="1902135"/>
            <a:ext cx="1818126" cy="492443"/>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600" b="1" dirty="0">
                <a:solidFill>
                  <a:schemeClr val="accent3">
                    <a:lumMod val="50000"/>
                  </a:schemeClr>
                </a:solidFill>
                <a:latin typeface="微软雅黑" panose="020B0503020204020204" pitchFamily="34" charset="-122"/>
                <a:ea typeface="微软雅黑" panose="020B0503020204020204" pitchFamily="34" charset="-122"/>
              </a:rPr>
              <a:t>2.</a:t>
            </a:r>
            <a:r>
              <a:rPr lang="zh-CN" altLang="en-US" sz="2600" b="1" dirty="0">
                <a:solidFill>
                  <a:schemeClr val="accent3">
                    <a:lumMod val="50000"/>
                  </a:schemeClr>
                </a:solidFill>
                <a:latin typeface="微软雅黑" panose="020B0503020204020204" pitchFamily="34" charset="-122"/>
                <a:ea typeface="微软雅黑" panose="020B0503020204020204" pitchFamily="34" charset="-122"/>
              </a:rPr>
              <a:t>运营模式</a:t>
            </a:r>
          </a:p>
        </p:txBody>
      </p:sp>
      <p:sp>
        <p:nvSpPr>
          <p:cNvPr id="29" name="矩形 1"/>
          <p:cNvSpPr>
            <a:spLocks noChangeArrowheads="1"/>
          </p:cNvSpPr>
          <p:nvPr/>
        </p:nvSpPr>
        <p:spPr bwMode="auto">
          <a:xfrm>
            <a:off x="5360858" y="2460619"/>
            <a:ext cx="1818126" cy="492443"/>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600" b="1" dirty="0">
                <a:solidFill>
                  <a:schemeClr val="accent3">
                    <a:lumMod val="50000"/>
                  </a:schemeClr>
                </a:solidFill>
                <a:latin typeface="微软雅黑" panose="020B0503020204020204" pitchFamily="34" charset="-122"/>
                <a:ea typeface="微软雅黑" panose="020B0503020204020204" pitchFamily="34" charset="-122"/>
              </a:rPr>
              <a:t>3.</a:t>
            </a:r>
            <a:r>
              <a:rPr lang="zh-CN" altLang="en-US" sz="2600" b="1" dirty="0">
                <a:solidFill>
                  <a:schemeClr val="accent3">
                    <a:lumMod val="50000"/>
                  </a:schemeClr>
                </a:solidFill>
                <a:latin typeface="微软雅黑" panose="020B0503020204020204" pitchFamily="34" charset="-122"/>
                <a:ea typeface="微软雅黑" panose="020B0503020204020204" pitchFamily="34" charset="-122"/>
              </a:rPr>
              <a:t>核心</a:t>
            </a:r>
            <a:r>
              <a:rPr lang="zh-CN" altLang="en-US" sz="2600" b="1" dirty="0">
                <a:solidFill>
                  <a:schemeClr val="accent3">
                    <a:lumMod val="50000"/>
                  </a:schemeClr>
                </a:solidFill>
                <a:effectLst>
                  <a:outerShdw blurRad="50800" dist="50800" dir="5400000" algn="ctr" rotWithShape="0">
                    <a:schemeClr val="bg1"/>
                  </a:outerShdw>
                </a:effectLst>
                <a:latin typeface="微软雅黑" panose="020B0503020204020204" pitchFamily="34" charset="-122"/>
                <a:ea typeface="微软雅黑" panose="020B0503020204020204" pitchFamily="34" charset="-122"/>
              </a:rPr>
              <a:t>技术</a:t>
            </a:r>
          </a:p>
        </p:txBody>
      </p:sp>
      <p:sp>
        <p:nvSpPr>
          <p:cNvPr id="32" name="矩形 1"/>
          <p:cNvSpPr>
            <a:spLocks noChangeArrowheads="1"/>
          </p:cNvSpPr>
          <p:nvPr/>
        </p:nvSpPr>
        <p:spPr bwMode="auto">
          <a:xfrm>
            <a:off x="5360858" y="3019103"/>
            <a:ext cx="1818126" cy="492443"/>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600" b="1" dirty="0">
                <a:solidFill>
                  <a:schemeClr val="accent3">
                    <a:lumMod val="50000"/>
                  </a:schemeClr>
                </a:solidFill>
                <a:latin typeface="微软雅黑" panose="020B0503020204020204" pitchFamily="34" charset="-122"/>
                <a:ea typeface="微软雅黑" panose="020B0503020204020204" pitchFamily="34" charset="-122"/>
              </a:rPr>
              <a:t>4.</a:t>
            </a:r>
            <a:r>
              <a:rPr lang="zh-CN" altLang="en-US" sz="2600" b="1" dirty="0">
                <a:solidFill>
                  <a:schemeClr val="accent3">
                    <a:lumMod val="50000"/>
                  </a:schemeClr>
                </a:solidFill>
                <a:latin typeface="微软雅黑" panose="020B0503020204020204" pitchFamily="34" charset="-122"/>
                <a:ea typeface="微软雅黑" panose="020B0503020204020204" pitchFamily="34" charset="-122"/>
              </a:rPr>
              <a:t>团队介绍</a:t>
            </a:r>
          </a:p>
        </p:txBody>
      </p:sp>
      <p:sp>
        <p:nvSpPr>
          <p:cNvPr id="35" name="矩形 1"/>
          <p:cNvSpPr>
            <a:spLocks noChangeArrowheads="1"/>
          </p:cNvSpPr>
          <p:nvPr/>
        </p:nvSpPr>
        <p:spPr bwMode="auto">
          <a:xfrm>
            <a:off x="5360858" y="3580470"/>
            <a:ext cx="1818126" cy="492443"/>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600" b="1" dirty="0">
                <a:solidFill>
                  <a:schemeClr val="accent3">
                    <a:lumMod val="50000"/>
                  </a:schemeClr>
                </a:solidFill>
                <a:latin typeface="微软雅黑" panose="020B0503020204020204" pitchFamily="34" charset="-122"/>
                <a:ea typeface="微软雅黑" panose="020B0503020204020204" pitchFamily="34" charset="-122"/>
              </a:rPr>
              <a:t>5.</a:t>
            </a:r>
            <a:r>
              <a:rPr lang="zh-CN" altLang="en-US" sz="2600" b="1" dirty="0">
                <a:solidFill>
                  <a:schemeClr val="accent3">
                    <a:lumMod val="50000"/>
                  </a:schemeClr>
                </a:solidFill>
                <a:latin typeface="微软雅黑" panose="020B0503020204020204" pitchFamily="34" charset="-122"/>
                <a:ea typeface="微软雅黑" panose="020B0503020204020204" pitchFamily="34" charset="-122"/>
              </a:rPr>
              <a:t>市场分析</a:t>
            </a:r>
          </a:p>
        </p:txBody>
      </p:sp>
      <p:sp>
        <p:nvSpPr>
          <p:cNvPr id="36" name="矩形 1"/>
          <p:cNvSpPr>
            <a:spLocks noChangeArrowheads="1"/>
          </p:cNvSpPr>
          <p:nvPr/>
        </p:nvSpPr>
        <p:spPr bwMode="auto">
          <a:xfrm>
            <a:off x="5360858" y="4141837"/>
            <a:ext cx="1818126" cy="492443"/>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600" b="1" dirty="0">
                <a:solidFill>
                  <a:schemeClr val="accent3">
                    <a:lumMod val="50000"/>
                  </a:schemeClr>
                </a:solidFill>
                <a:latin typeface="微软雅黑" panose="020B0503020204020204" pitchFamily="34" charset="-122"/>
                <a:ea typeface="微软雅黑" panose="020B0503020204020204" pitchFamily="34" charset="-122"/>
              </a:rPr>
              <a:t>6.</a:t>
            </a:r>
            <a:r>
              <a:rPr lang="zh-CN" altLang="en-US" sz="2600" b="1" dirty="0">
                <a:solidFill>
                  <a:schemeClr val="accent3">
                    <a:lumMod val="50000"/>
                  </a:schemeClr>
                </a:solidFill>
                <a:latin typeface="微软雅黑" panose="020B0503020204020204" pitchFamily="34" charset="-122"/>
                <a:ea typeface="微软雅黑" panose="020B0503020204020204" pitchFamily="34" charset="-122"/>
              </a:rPr>
              <a:t>商业模式</a:t>
            </a:r>
          </a:p>
        </p:txBody>
      </p:sp>
      <p:sp>
        <p:nvSpPr>
          <p:cNvPr id="38" name="矩形 1"/>
          <p:cNvSpPr>
            <a:spLocks noChangeArrowheads="1"/>
          </p:cNvSpPr>
          <p:nvPr/>
        </p:nvSpPr>
        <p:spPr bwMode="auto">
          <a:xfrm>
            <a:off x="5360858" y="4703204"/>
            <a:ext cx="1818126" cy="492443"/>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600" b="1" dirty="0">
                <a:solidFill>
                  <a:schemeClr val="accent3">
                    <a:lumMod val="50000"/>
                  </a:schemeClr>
                </a:solidFill>
                <a:latin typeface="微软雅黑" panose="020B0503020204020204" pitchFamily="34" charset="-122"/>
                <a:ea typeface="微软雅黑" panose="020B0503020204020204" pitchFamily="34" charset="-122"/>
              </a:rPr>
              <a:t>7</a:t>
            </a:r>
            <a:r>
              <a:rPr lang="en-US" altLang="zh-CN" sz="2600" b="1"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2600" b="1" dirty="0" smtClean="0">
                <a:solidFill>
                  <a:schemeClr val="accent3">
                    <a:lumMod val="50000"/>
                  </a:schemeClr>
                </a:solidFill>
                <a:latin typeface="微软雅黑" panose="020B0503020204020204" pitchFamily="34" charset="-122"/>
                <a:ea typeface="微软雅黑" panose="020B0503020204020204" pitchFamily="34" charset="-122"/>
              </a:rPr>
              <a:t>发展规划</a:t>
            </a:r>
            <a:endParaRPr lang="zh-CN" altLang="en-US" sz="26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39" name="矩形 1"/>
          <p:cNvSpPr>
            <a:spLocks noChangeArrowheads="1"/>
          </p:cNvSpPr>
          <p:nvPr/>
        </p:nvSpPr>
        <p:spPr bwMode="auto">
          <a:xfrm>
            <a:off x="5384647" y="5258803"/>
            <a:ext cx="1818126" cy="492443"/>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600" b="1" dirty="0">
                <a:solidFill>
                  <a:schemeClr val="accent3">
                    <a:lumMod val="50000"/>
                  </a:schemeClr>
                </a:solidFill>
                <a:latin typeface="微软雅黑" panose="020B0503020204020204" pitchFamily="34" charset="-122"/>
                <a:ea typeface="微软雅黑" panose="020B0503020204020204" pitchFamily="34" charset="-122"/>
              </a:rPr>
              <a:t>8</a:t>
            </a:r>
            <a:r>
              <a:rPr lang="en-US" altLang="zh-CN" sz="2600" b="1"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2600" b="1" dirty="0">
                <a:solidFill>
                  <a:schemeClr val="accent3">
                    <a:lumMod val="50000"/>
                  </a:schemeClr>
                </a:solidFill>
                <a:latin typeface="微软雅黑" panose="020B0503020204020204" pitchFamily="34" charset="-122"/>
                <a:ea typeface="微软雅黑" panose="020B0503020204020204" pitchFamily="34" charset="-122"/>
              </a:rPr>
              <a:t>财务预估</a:t>
            </a:r>
          </a:p>
        </p:txBody>
      </p:sp>
      <p:sp>
        <p:nvSpPr>
          <p:cNvPr id="40" name="矩形 1"/>
          <p:cNvSpPr>
            <a:spLocks noChangeArrowheads="1"/>
          </p:cNvSpPr>
          <p:nvPr/>
        </p:nvSpPr>
        <p:spPr bwMode="auto">
          <a:xfrm>
            <a:off x="5384646" y="5826935"/>
            <a:ext cx="1818126" cy="492443"/>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600" b="1" dirty="0">
                <a:solidFill>
                  <a:schemeClr val="accent3">
                    <a:lumMod val="50000"/>
                  </a:schemeClr>
                </a:solidFill>
                <a:latin typeface="微软雅黑" panose="020B0503020204020204" pitchFamily="34" charset="-122"/>
                <a:ea typeface="微软雅黑" panose="020B0503020204020204" pitchFamily="34" charset="-122"/>
              </a:rPr>
              <a:t>9</a:t>
            </a:r>
            <a:r>
              <a:rPr lang="en-US" altLang="zh-CN" sz="2600" b="1" dirty="0" smtClean="0">
                <a:solidFill>
                  <a:schemeClr val="accent3">
                    <a:lumMod val="50000"/>
                  </a:schemeClr>
                </a:solidFill>
                <a:latin typeface="微软雅黑" panose="020B0503020204020204" pitchFamily="34" charset="-122"/>
                <a:ea typeface="微软雅黑" panose="020B0503020204020204" pitchFamily="34" charset="-122"/>
              </a:rPr>
              <a:t>.</a:t>
            </a:r>
            <a:r>
              <a:rPr lang="zh-CN" altLang="en-US" sz="2600" b="1" dirty="0">
                <a:solidFill>
                  <a:schemeClr val="accent3">
                    <a:lumMod val="50000"/>
                  </a:schemeClr>
                </a:solidFill>
                <a:latin typeface="微软雅黑" panose="020B0503020204020204" pitchFamily="34" charset="-122"/>
                <a:ea typeface="微软雅黑" panose="020B0503020204020204" pitchFamily="34" charset="-122"/>
              </a:rPr>
              <a:t>融资需求</a:t>
            </a:r>
          </a:p>
        </p:txBody>
      </p:sp>
    </p:spTree>
    <p:extLst>
      <p:ext uri="{BB962C8B-B14F-4D97-AF65-F5344CB8AC3E}">
        <p14:creationId xmlns:p14="http://schemas.microsoft.com/office/powerpoint/2010/main" val="2275558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30"/>
                                        </p:tgtEl>
                                      </p:cBhvr>
                                    </p:animEffect>
                                    <p:set>
                                      <p:cBhvr>
                                        <p:cTn id="7" dur="1" fill="hold">
                                          <p:stCondLst>
                                            <p:cond delay="499"/>
                                          </p:stCondLst>
                                        </p:cTn>
                                        <p:tgtEl>
                                          <p:spTgt spid="30"/>
                                        </p:tgtEl>
                                        <p:attrNameLst>
                                          <p:attrName>style.visibility</p:attrName>
                                        </p:attrNameLst>
                                      </p:cBhvr>
                                      <p:to>
                                        <p:strVal val="hidden"/>
                                      </p:to>
                                    </p:set>
                                  </p:childTnLst>
                                </p:cTn>
                              </p:par>
                            </p:childTnLst>
                          </p:cTn>
                        </p:par>
                        <p:par>
                          <p:cTn id="8" fill="hold">
                            <p:stCondLst>
                              <p:cond delay="500"/>
                            </p:stCondLst>
                            <p:childTnLst>
                              <p:par>
                                <p:cTn id="9" presetID="22" presetClass="exit" presetSubtype="8" fill="hold" grpId="0" nodeType="afterEffect">
                                  <p:stCondLst>
                                    <p:cond delay="0"/>
                                  </p:stCondLst>
                                  <p:childTnLst>
                                    <p:animEffect transition="out" filter="wipe(left)">
                                      <p:cBhvr>
                                        <p:cTn id="10" dur="500"/>
                                        <p:tgtEl>
                                          <p:spTgt spid="34"/>
                                        </p:tgtEl>
                                      </p:cBhvr>
                                    </p:animEffect>
                                    <p:set>
                                      <p:cBhvr>
                                        <p:cTn id="11" dur="1" fill="hold">
                                          <p:stCondLst>
                                            <p:cond delay="499"/>
                                          </p:stCondLst>
                                        </p:cTn>
                                        <p:tgtEl>
                                          <p:spTgt spid="34"/>
                                        </p:tgtEl>
                                        <p:attrNameLst>
                                          <p:attrName>style.visibility</p:attrName>
                                        </p:attrNameLst>
                                      </p:cBhvr>
                                      <p:to>
                                        <p:strVal val="hidden"/>
                                      </p:to>
                                    </p:set>
                                  </p:childTnLst>
                                </p:cTn>
                              </p:par>
                              <p:par>
                                <p:cTn id="12" presetID="22" presetClass="exit" presetSubtype="2" fill="hold" grpId="0" nodeType="withEffect">
                                  <p:stCondLst>
                                    <p:cond delay="0"/>
                                  </p:stCondLst>
                                  <p:childTnLst>
                                    <p:animEffect transition="out" filter="wipe(right)">
                                      <p:cBhvr>
                                        <p:cTn id="13" dur="500"/>
                                        <p:tgtEl>
                                          <p:spTgt spid="33"/>
                                        </p:tgtEl>
                                      </p:cBhvr>
                                    </p:animEffect>
                                    <p:set>
                                      <p:cBhvr>
                                        <p:cTn id="14" dur="1" fill="hold">
                                          <p:stCondLst>
                                            <p:cond delay="499"/>
                                          </p:stCondLst>
                                        </p:cTn>
                                        <p:tgtEl>
                                          <p:spTgt spid="33"/>
                                        </p:tgtEl>
                                        <p:attrNameLst>
                                          <p:attrName>style.visibility</p:attrName>
                                        </p:attrNameLst>
                                      </p:cBhvr>
                                      <p:to>
                                        <p:strVal val="hidden"/>
                                      </p:to>
                                    </p:set>
                                  </p:childTnLst>
                                </p:cTn>
                              </p:par>
                            </p:childTnLst>
                          </p:cTn>
                        </p:par>
                        <p:par>
                          <p:cTn id="15" fill="hold">
                            <p:stCondLst>
                              <p:cond delay="1000"/>
                            </p:stCondLst>
                            <p:childTnLst>
                              <p:par>
                                <p:cTn id="16" presetID="22" presetClass="exit" presetSubtype="4" fill="hold" grpId="0" nodeType="afterEffect">
                                  <p:stCondLst>
                                    <p:cond delay="0"/>
                                  </p:stCondLst>
                                  <p:childTnLst>
                                    <p:animEffect transition="out" filter="wipe(down)">
                                      <p:cBhvr>
                                        <p:cTn id="17" dur="500"/>
                                        <p:tgtEl>
                                          <p:spTgt spid="31"/>
                                        </p:tgtEl>
                                      </p:cBhvr>
                                    </p:animEffect>
                                    <p:set>
                                      <p:cBhvr>
                                        <p:cTn id="18" dur="1" fill="hold">
                                          <p:stCondLst>
                                            <p:cond delay="499"/>
                                          </p:stCondLst>
                                        </p:cTn>
                                        <p:tgtEl>
                                          <p:spTgt spid="31"/>
                                        </p:tgtEl>
                                        <p:attrNameLst>
                                          <p:attrName>style.visibility</p:attrName>
                                        </p:attrNameLst>
                                      </p:cBhvr>
                                      <p:to>
                                        <p:strVal val="hidden"/>
                                      </p:to>
                                    </p:set>
                                  </p:childTnLst>
                                </p:cTn>
                              </p:par>
                              <p:par>
                                <p:cTn id="19" presetID="22" presetClass="entr" presetSubtype="8" fill="hold" grpId="0" nodeType="withEffect">
                                  <p:stCondLst>
                                    <p:cond delay="0"/>
                                  </p:stCondLst>
                                  <p:iterate type="lt">
                                    <p:tmPct val="0"/>
                                  </p:iterate>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grpId="0" nodeType="withEffect">
                                  <p:stCondLst>
                                    <p:cond delay="0"/>
                                  </p:stCondLst>
                                  <p:iterate type="lt">
                                    <p:tmPct val="0"/>
                                  </p:iterate>
                                  <p:childTnLst>
                                    <p:set>
                                      <p:cBhvr>
                                        <p:cTn id="23" dur="1" fill="hold">
                                          <p:stCondLst>
                                            <p:cond delay="0"/>
                                          </p:stCondLst>
                                        </p:cTn>
                                        <p:tgtEl>
                                          <p:spTgt spid="28"/>
                                        </p:tgtEl>
                                        <p:attrNameLst>
                                          <p:attrName>style.visibility</p:attrName>
                                        </p:attrNameLst>
                                      </p:cBhvr>
                                      <p:to>
                                        <p:strVal val="visible"/>
                                      </p:to>
                                    </p:set>
                                    <p:animEffect transition="in" filter="wipe(left)">
                                      <p:cBhvr>
                                        <p:cTn id="24" dur="500"/>
                                        <p:tgtEl>
                                          <p:spTgt spid="28"/>
                                        </p:tgtEl>
                                      </p:cBhvr>
                                    </p:animEffect>
                                  </p:childTnLst>
                                </p:cTn>
                              </p:par>
                              <p:par>
                                <p:cTn id="25" presetID="22" presetClass="entr" presetSubtype="8" fill="hold" grpId="0" nodeType="withEffect">
                                  <p:stCondLst>
                                    <p:cond delay="0"/>
                                  </p:stCondLst>
                                  <p:iterate type="lt">
                                    <p:tmPct val="0"/>
                                  </p:iterate>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par>
                                <p:cTn id="31" presetID="22" presetClass="entr" presetSubtype="8" fill="hold" grpId="0" nodeType="withEffect">
                                  <p:stCondLst>
                                    <p:cond delay="0"/>
                                  </p:stCondLst>
                                  <p:iterate type="lt">
                                    <p:tmPct val="0"/>
                                  </p:iterate>
                                  <p:childTnLst>
                                    <p:set>
                                      <p:cBhvr>
                                        <p:cTn id="32" dur="1" fill="hold">
                                          <p:stCondLst>
                                            <p:cond delay="0"/>
                                          </p:stCondLst>
                                        </p:cTn>
                                        <p:tgtEl>
                                          <p:spTgt spid="35"/>
                                        </p:tgtEl>
                                        <p:attrNameLst>
                                          <p:attrName>style.visibility</p:attrName>
                                        </p:attrNameLst>
                                      </p:cBhvr>
                                      <p:to>
                                        <p:strVal val="visible"/>
                                      </p:to>
                                    </p:set>
                                    <p:animEffect transition="in" filter="wipe(left)">
                                      <p:cBhvr>
                                        <p:cTn id="33" dur="500"/>
                                        <p:tgtEl>
                                          <p:spTgt spid="35"/>
                                        </p:tgtEl>
                                      </p:cBhvr>
                                    </p:animEffect>
                                  </p:childTnLst>
                                </p:cTn>
                              </p:par>
                              <p:par>
                                <p:cTn id="34" presetID="22" presetClass="entr" presetSubtype="8" fill="hold" grpId="0" nodeType="withEffect">
                                  <p:stCondLst>
                                    <p:cond delay="0"/>
                                  </p:stCondLst>
                                  <p:iterate type="lt">
                                    <p:tmPct val="0"/>
                                  </p:iterate>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22" presetClass="entr" presetSubtype="8" fill="hold" grpId="0" nodeType="withEffect">
                                  <p:stCondLst>
                                    <p:cond delay="0"/>
                                  </p:stCondLst>
                                  <p:iterate type="lt">
                                    <p:tmPct val="0"/>
                                  </p:iterate>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22" presetClass="entr" presetSubtype="8" fill="hold" grpId="0" nodeType="withEffect">
                                  <p:stCondLst>
                                    <p:cond delay="0"/>
                                  </p:stCondLst>
                                  <p:iterate type="lt">
                                    <p:tmPct val="0"/>
                                  </p:iterate>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par>
                                <p:cTn id="43" presetID="22" presetClass="entr" presetSubtype="8" fill="hold" grpId="0" nodeType="withEffect">
                                  <p:stCondLst>
                                    <p:cond delay="0"/>
                                  </p:stCondLst>
                                  <p:iterate type="lt">
                                    <p:tmPct val="0"/>
                                  </p:iterate>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animBg="1"/>
      <p:bldP spid="31" grpId="0" animBg="1"/>
      <p:bldP spid="33" grpId="0" animBg="1"/>
      <p:bldP spid="34" grpId="0" animBg="1"/>
      <p:bldP spid="28" grpId="0"/>
      <p:bldP spid="29" grpId="0"/>
      <p:bldP spid="32" grpId="0"/>
      <p:bldP spid="35" grpId="0"/>
      <p:bldP spid="36" grpId="0"/>
      <p:bldP spid="38" grpId="0"/>
      <p:bldP spid="39" grpId="0"/>
      <p:bldP spid="4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9"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1</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社会痛点</a:t>
            </a:r>
            <a:endPar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reflection stA="79000" endPos="65000" dist="50800" dir="5400000" sy="-100000" algn="bl" rotWithShape="0"/>
            <a:softEdge rad="31750"/>
          </a:effectLst>
        </p:spPr>
      </p:pic>
      <p:cxnSp>
        <p:nvCxnSpPr>
          <p:cNvPr id="70" name="直接连接符 69"/>
          <p:cNvCxnSpPr/>
          <p:nvPr/>
        </p:nvCxnSpPr>
        <p:spPr>
          <a:xfrm>
            <a:off x="108319" y="6237312"/>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pic>
        <p:nvPicPr>
          <p:cNvPr id="86" name="图片 8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30" y="768596"/>
            <a:ext cx="9144000" cy="5571201"/>
          </a:xfrm>
          <a:prstGeom prst="rect">
            <a:avLst/>
          </a:prstGeom>
        </p:spPr>
      </p:pic>
      <p:sp>
        <p:nvSpPr>
          <p:cNvPr id="88" name="圆角矩形 87"/>
          <p:cNvSpPr/>
          <p:nvPr/>
        </p:nvSpPr>
        <p:spPr>
          <a:xfrm>
            <a:off x="112860" y="1213738"/>
            <a:ext cx="2175735" cy="1150589"/>
          </a:xfrm>
          <a:prstGeom prst="roundRect">
            <a:avLst>
              <a:gd name="adj" fmla="val 11989"/>
            </a:avLst>
          </a:prstGeom>
          <a:solidFill>
            <a:schemeClr val="bg1">
              <a:alpha val="76000"/>
            </a:schemeClr>
          </a:solidFill>
          <a:ln>
            <a:solidFill>
              <a:schemeClr val="bg1"/>
            </a:solidFill>
          </a:ln>
          <a:effectLst>
            <a:outerShdw blurRad="50800" dist="38100" dir="8100000" algn="tr" rotWithShape="0">
              <a:prstClr val="black">
                <a:alpha val="40000"/>
              </a:prstClr>
            </a:outerShdw>
          </a:effectLst>
          <a:scene3d>
            <a:camera prst="orthographicFront"/>
            <a:lightRig rig="threePt" dir="t"/>
          </a:scene3d>
          <a:sp3d contourW="12700" prstMaterial="softEdge">
            <a:bevelT w="38100" h="38100"/>
            <a:bevelB w="38100" h="38100"/>
            <a:contourClr>
              <a:schemeClr val="accent3">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contourW="12700">
              <a:bevelT w="38100" h="38100"/>
              <a:contourClr>
                <a:schemeClr val="bg1">
                  <a:lumMod val="85000"/>
                </a:schemeClr>
              </a:contourClr>
            </a:sp3d>
          </a:bodyPr>
          <a:lstStyle/>
          <a:p>
            <a:pPr>
              <a:lnSpc>
                <a:spcPct val="120000"/>
              </a:lnSpc>
            </a:pPr>
            <a:r>
              <a:rPr lang="zh-CN" altLang="en-US" sz="2000" b="1" dirty="0" smtClean="0">
                <a:solidFill>
                  <a:schemeClr val="tx1"/>
                </a:solidFill>
                <a:latin typeface="微软雅黑" pitchFamily="34" charset="-122"/>
                <a:ea typeface="微软雅黑" pitchFamily="34" charset="-122"/>
              </a:rPr>
              <a:t>加油站、垃圾填埋场、化工厂遍及全国</a:t>
            </a:r>
            <a:endParaRPr lang="zh-CN" altLang="en-US" sz="2000" b="1" dirty="0">
              <a:solidFill>
                <a:schemeClr val="tx1"/>
              </a:solidFill>
              <a:latin typeface="微软雅黑" pitchFamily="34" charset="-122"/>
              <a:ea typeface="微软雅黑" pitchFamily="34" charset="-122"/>
            </a:endParaRPr>
          </a:p>
        </p:txBody>
      </p:sp>
      <p:grpSp>
        <p:nvGrpSpPr>
          <p:cNvPr id="2" name="组合 1"/>
          <p:cNvGrpSpPr/>
          <p:nvPr/>
        </p:nvGrpSpPr>
        <p:grpSpPr>
          <a:xfrm>
            <a:off x="2355867" y="1941551"/>
            <a:ext cx="5382641" cy="3938426"/>
            <a:chOff x="2355867" y="1941551"/>
            <a:chExt cx="5382641" cy="3938426"/>
          </a:xfrm>
        </p:grpSpPr>
        <p:sp>
          <p:nvSpPr>
            <p:cNvPr id="3" name="泪滴形 2"/>
            <p:cNvSpPr/>
            <p:nvPr/>
          </p:nvSpPr>
          <p:spPr>
            <a:xfrm rot="8020841">
              <a:off x="6195529" y="487647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2" name="泪滴形 31"/>
            <p:cNvSpPr/>
            <p:nvPr/>
          </p:nvSpPr>
          <p:spPr>
            <a:xfrm rot="8020841">
              <a:off x="6603294" y="414428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3" name="泪滴形 32"/>
            <p:cNvSpPr/>
            <p:nvPr/>
          </p:nvSpPr>
          <p:spPr>
            <a:xfrm rot="8020841">
              <a:off x="6106233" y="3841044"/>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4" name="泪滴形 33"/>
            <p:cNvSpPr/>
            <p:nvPr/>
          </p:nvSpPr>
          <p:spPr>
            <a:xfrm rot="8020841">
              <a:off x="6495376" y="3333875"/>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 name="泪滴形 35"/>
            <p:cNvSpPr/>
            <p:nvPr/>
          </p:nvSpPr>
          <p:spPr>
            <a:xfrm rot="8020841">
              <a:off x="6960691" y="3997518"/>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7" name="泪滴形 36"/>
            <p:cNvSpPr/>
            <p:nvPr/>
          </p:nvSpPr>
          <p:spPr>
            <a:xfrm rot="8020841">
              <a:off x="5365371" y="4209625"/>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9" name="泪滴形 38"/>
            <p:cNvSpPr/>
            <p:nvPr/>
          </p:nvSpPr>
          <p:spPr>
            <a:xfrm rot="8020841">
              <a:off x="6819131" y="4568017"/>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0" name="泪滴形 39"/>
            <p:cNvSpPr/>
            <p:nvPr/>
          </p:nvSpPr>
          <p:spPr>
            <a:xfrm rot="8020841">
              <a:off x="5689407" y="431763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1" name="泪滴形 40"/>
            <p:cNvSpPr/>
            <p:nvPr/>
          </p:nvSpPr>
          <p:spPr>
            <a:xfrm rot="8020841">
              <a:off x="6087755" y="3419124"/>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2" name="泪滴形 41"/>
            <p:cNvSpPr/>
            <p:nvPr/>
          </p:nvSpPr>
          <p:spPr>
            <a:xfrm rot="8020841">
              <a:off x="4566104" y="4482840"/>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3" name="泪滴形 42"/>
            <p:cNvSpPr/>
            <p:nvPr/>
          </p:nvSpPr>
          <p:spPr>
            <a:xfrm rot="8020841">
              <a:off x="4790595" y="4736754"/>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5" name="泪滴形 44"/>
            <p:cNvSpPr/>
            <p:nvPr/>
          </p:nvSpPr>
          <p:spPr>
            <a:xfrm rot="8020841">
              <a:off x="5148782" y="4929980"/>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6" name="泪滴形 45"/>
            <p:cNvSpPr/>
            <p:nvPr/>
          </p:nvSpPr>
          <p:spPr>
            <a:xfrm rot="8020841">
              <a:off x="4876223" y="4105530"/>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7" name="泪滴形 46"/>
            <p:cNvSpPr/>
            <p:nvPr/>
          </p:nvSpPr>
          <p:spPr>
            <a:xfrm rot="8020841">
              <a:off x="5074997" y="4425647"/>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8" name="泪滴形 47"/>
            <p:cNvSpPr/>
            <p:nvPr/>
          </p:nvSpPr>
          <p:spPr>
            <a:xfrm rot="8020841">
              <a:off x="5399051" y="471395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9" name="泪滴形 48"/>
            <p:cNvSpPr/>
            <p:nvPr/>
          </p:nvSpPr>
          <p:spPr>
            <a:xfrm rot="8020841">
              <a:off x="5399050" y="3593108"/>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0" name="泪滴形 49"/>
            <p:cNvSpPr/>
            <p:nvPr/>
          </p:nvSpPr>
          <p:spPr>
            <a:xfrm rot="8020841">
              <a:off x="6751771" y="3501044"/>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1" name="泪滴形 50"/>
            <p:cNvSpPr/>
            <p:nvPr/>
          </p:nvSpPr>
          <p:spPr>
            <a:xfrm rot="8020841">
              <a:off x="6537410" y="2766805"/>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2" name="泪滴形 51"/>
            <p:cNvSpPr/>
            <p:nvPr/>
          </p:nvSpPr>
          <p:spPr>
            <a:xfrm rot="8020841">
              <a:off x="6146721" y="2801285"/>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3" name="泪滴形 52"/>
            <p:cNvSpPr/>
            <p:nvPr/>
          </p:nvSpPr>
          <p:spPr>
            <a:xfrm rot="8020841">
              <a:off x="5890396" y="2918662"/>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4" name="泪滴形 53"/>
            <p:cNvSpPr/>
            <p:nvPr/>
          </p:nvSpPr>
          <p:spPr>
            <a:xfrm rot="8020841">
              <a:off x="5770589" y="3593130"/>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5" name="泪滴形 54"/>
            <p:cNvSpPr/>
            <p:nvPr/>
          </p:nvSpPr>
          <p:spPr>
            <a:xfrm rot="8020841">
              <a:off x="4874463" y="3518932"/>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6" name="泪滴形 55"/>
            <p:cNvSpPr/>
            <p:nvPr/>
          </p:nvSpPr>
          <p:spPr>
            <a:xfrm rot="8020841">
              <a:off x="3879480" y="2838210"/>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7" name="泪滴形 56"/>
            <p:cNvSpPr/>
            <p:nvPr/>
          </p:nvSpPr>
          <p:spPr>
            <a:xfrm rot="8020841">
              <a:off x="4411500" y="3390033"/>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8" name="泪滴形 57"/>
            <p:cNvSpPr/>
            <p:nvPr/>
          </p:nvSpPr>
          <p:spPr>
            <a:xfrm rot="8020841">
              <a:off x="6087754" y="4300098"/>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9" name="泪滴形 58"/>
            <p:cNvSpPr/>
            <p:nvPr/>
          </p:nvSpPr>
          <p:spPr>
            <a:xfrm rot="8020841">
              <a:off x="5662672" y="487647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0" name="泪滴形 59"/>
            <p:cNvSpPr/>
            <p:nvPr/>
          </p:nvSpPr>
          <p:spPr>
            <a:xfrm rot="8020841">
              <a:off x="6470869" y="4829327"/>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1" name="泪滴形 60"/>
            <p:cNvSpPr/>
            <p:nvPr/>
          </p:nvSpPr>
          <p:spPr>
            <a:xfrm rot="8020841">
              <a:off x="6378086" y="4286009"/>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2" name="泪滴形 61"/>
            <p:cNvSpPr/>
            <p:nvPr/>
          </p:nvSpPr>
          <p:spPr>
            <a:xfrm rot="8020841">
              <a:off x="6429807" y="3708318"/>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3" name="泪滴形 62"/>
            <p:cNvSpPr/>
            <p:nvPr/>
          </p:nvSpPr>
          <p:spPr>
            <a:xfrm rot="8020841">
              <a:off x="5641421" y="3828953"/>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4" name="泪滴形 63"/>
            <p:cNvSpPr/>
            <p:nvPr/>
          </p:nvSpPr>
          <p:spPr>
            <a:xfrm rot="8020841">
              <a:off x="5573261" y="3209869"/>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5" name="泪滴形 64"/>
            <p:cNvSpPr/>
            <p:nvPr/>
          </p:nvSpPr>
          <p:spPr>
            <a:xfrm rot="8020841">
              <a:off x="6663891" y="2956002"/>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6" name="泪滴形 65"/>
            <p:cNvSpPr/>
            <p:nvPr/>
          </p:nvSpPr>
          <p:spPr>
            <a:xfrm rot="8020841">
              <a:off x="7058493" y="3586113"/>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7" name="泪滴形 66"/>
            <p:cNvSpPr/>
            <p:nvPr/>
          </p:nvSpPr>
          <p:spPr>
            <a:xfrm rot="8020841">
              <a:off x="7068610" y="4238692"/>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8" name="泪滴形 67"/>
            <p:cNvSpPr/>
            <p:nvPr/>
          </p:nvSpPr>
          <p:spPr>
            <a:xfrm rot="8020841">
              <a:off x="4001677" y="3377083"/>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9" name="泪滴形 68"/>
            <p:cNvSpPr/>
            <p:nvPr/>
          </p:nvSpPr>
          <p:spPr>
            <a:xfrm rot="8020841">
              <a:off x="3567778" y="348509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1" name="泪滴形 70"/>
            <p:cNvSpPr/>
            <p:nvPr/>
          </p:nvSpPr>
          <p:spPr>
            <a:xfrm rot="8020841">
              <a:off x="4296459" y="3875673"/>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2" name="泪滴形 71"/>
            <p:cNvSpPr/>
            <p:nvPr/>
          </p:nvSpPr>
          <p:spPr>
            <a:xfrm rot="8020841">
              <a:off x="2352972" y="3767661"/>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3" name="泪滴形 72"/>
            <p:cNvSpPr/>
            <p:nvPr/>
          </p:nvSpPr>
          <p:spPr>
            <a:xfrm rot="8020841">
              <a:off x="6347929" y="502887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4" name="泪滴形 73"/>
            <p:cNvSpPr/>
            <p:nvPr/>
          </p:nvSpPr>
          <p:spPr>
            <a:xfrm rot="8020841">
              <a:off x="5672941" y="2426074"/>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5" name="泪滴形 74"/>
            <p:cNvSpPr/>
            <p:nvPr/>
          </p:nvSpPr>
          <p:spPr>
            <a:xfrm rot="8020841">
              <a:off x="6046183" y="2257982"/>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6" name="泪滴形 75"/>
            <p:cNvSpPr/>
            <p:nvPr/>
          </p:nvSpPr>
          <p:spPr>
            <a:xfrm rot="8020841">
              <a:off x="6428114" y="2180354"/>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7" name="泪滴形 76"/>
            <p:cNvSpPr/>
            <p:nvPr/>
          </p:nvSpPr>
          <p:spPr>
            <a:xfrm rot="8020841">
              <a:off x="7176530" y="2073813"/>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8" name="泪滴形 77"/>
            <p:cNvSpPr/>
            <p:nvPr/>
          </p:nvSpPr>
          <p:spPr>
            <a:xfrm rot="8020841">
              <a:off x="7047119" y="2449317"/>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9" name="泪滴形 78"/>
            <p:cNvSpPr/>
            <p:nvPr/>
          </p:nvSpPr>
          <p:spPr>
            <a:xfrm rot="8020841">
              <a:off x="6792667" y="2212162"/>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0" name="泪滴形 79"/>
            <p:cNvSpPr/>
            <p:nvPr/>
          </p:nvSpPr>
          <p:spPr>
            <a:xfrm rot="8020841">
              <a:off x="3027094" y="2976153"/>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1" name="泪滴形 80"/>
            <p:cNvSpPr/>
            <p:nvPr/>
          </p:nvSpPr>
          <p:spPr>
            <a:xfrm rot="8020841">
              <a:off x="5614887" y="5727250"/>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2" name="泪滴形 81"/>
            <p:cNvSpPr/>
            <p:nvPr/>
          </p:nvSpPr>
          <p:spPr>
            <a:xfrm rot="8020841">
              <a:off x="7372846" y="4908102"/>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3" name="泪滴形 82"/>
            <p:cNvSpPr/>
            <p:nvPr/>
          </p:nvSpPr>
          <p:spPr>
            <a:xfrm rot="8020841">
              <a:off x="5679202" y="5199868"/>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4" name="泪滴形 83"/>
            <p:cNvSpPr/>
            <p:nvPr/>
          </p:nvSpPr>
          <p:spPr>
            <a:xfrm rot="8020841">
              <a:off x="5228656" y="517789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5" name="泪滴形 84"/>
            <p:cNvSpPr/>
            <p:nvPr/>
          </p:nvSpPr>
          <p:spPr>
            <a:xfrm rot="8020841">
              <a:off x="4790596" y="3001288"/>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7" name="泪滴形 86"/>
            <p:cNvSpPr/>
            <p:nvPr/>
          </p:nvSpPr>
          <p:spPr>
            <a:xfrm rot="8020841">
              <a:off x="5291131" y="2756367"/>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5" name="泪滴形 94"/>
            <p:cNvSpPr/>
            <p:nvPr/>
          </p:nvSpPr>
          <p:spPr>
            <a:xfrm rot="8020841">
              <a:off x="4439993" y="2540342"/>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8" name="泪滴形 97"/>
            <p:cNvSpPr/>
            <p:nvPr/>
          </p:nvSpPr>
          <p:spPr>
            <a:xfrm rot="8020841">
              <a:off x="3376003" y="2743710"/>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1" name="泪滴形 100"/>
            <p:cNvSpPr/>
            <p:nvPr/>
          </p:nvSpPr>
          <p:spPr>
            <a:xfrm rot="8020841">
              <a:off x="2972542" y="3638842"/>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7" name="泪滴形 106"/>
            <p:cNvSpPr/>
            <p:nvPr/>
          </p:nvSpPr>
          <p:spPr>
            <a:xfrm rot="8020841">
              <a:off x="5183213" y="2314573"/>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0" name="泪滴形 109"/>
            <p:cNvSpPr/>
            <p:nvPr/>
          </p:nvSpPr>
          <p:spPr>
            <a:xfrm rot="8020841">
              <a:off x="3785840" y="2299402"/>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2" name="泪滴形 111"/>
            <p:cNvSpPr/>
            <p:nvPr/>
          </p:nvSpPr>
          <p:spPr>
            <a:xfrm rot="8020841">
              <a:off x="4907129" y="2543464"/>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3" name="泪滴形 112"/>
            <p:cNvSpPr/>
            <p:nvPr/>
          </p:nvSpPr>
          <p:spPr>
            <a:xfrm rot="8020841">
              <a:off x="4255835" y="2078387"/>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4" name="泪滴形 113"/>
            <p:cNvSpPr/>
            <p:nvPr/>
          </p:nvSpPr>
          <p:spPr>
            <a:xfrm rot="8020841">
              <a:off x="2725597" y="2932207"/>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5" name="泪滴形 114"/>
            <p:cNvSpPr/>
            <p:nvPr/>
          </p:nvSpPr>
          <p:spPr>
            <a:xfrm rot="8020841">
              <a:off x="5473290" y="2264377"/>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8" name="泪滴形 117"/>
            <p:cNvSpPr/>
            <p:nvPr/>
          </p:nvSpPr>
          <p:spPr>
            <a:xfrm rot="8020841">
              <a:off x="7372847" y="238726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9" name="泪滴形 118"/>
            <p:cNvSpPr/>
            <p:nvPr/>
          </p:nvSpPr>
          <p:spPr>
            <a:xfrm rot="8020841">
              <a:off x="5172719" y="3721105"/>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20" name="泪滴形 119"/>
            <p:cNvSpPr/>
            <p:nvPr/>
          </p:nvSpPr>
          <p:spPr>
            <a:xfrm rot="8020841">
              <a:off x="5172991" y="3098185"/>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21" name="泪滴形 120"/>
            <p:cNvSpPr/>
            <p:nvPr/>
          </p:nvSpPr>
          <p:spPr>
            <a:xfrm rot="8020841">
              <a:off x="4062325" y="2457539"/>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22" name="泪滴形 121"/>
            <p:cNvSpPr/>
            <p:nvPr/>
          </p:nvSpPr>
          <p:spPr>
            <a:xfrm rot="8020841">
              <a:off x="7585782" y="2068520"/>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23" name="泪滴形 122"/>
            <p:cNvSpPr/>
            <p:nvPr/>
          </p:nvSpPr>
          <p:spPr>
            <a:xfrm rot="8020841">
              <a:off x="6949643" y="194444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24" name="泪滴形 123"/>
            <p:cNvSpPr/>
            <p:nvPr/>
          </p:nvSpPr>
          <p:spPr>
            <a:xfrm rot="8020841">
              <a:off x="6601642" y="2363370"/>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25" name="泪滴形 124"/>
            <p:cNvSpPr/>
            <p:nvPr/>
          </p:nvSpPr>
          <p:spPr>
            <a:xfrm rot="8020841">
              <a:off x="6237208" y="2405864"/>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26" name="泪滴形 125"/>
            <p:cNvSpPr/>
            <p:nvPr/>
          </p:nvSpPr>
          <p:spPr>
            <a:xfrm rot="8020841">
              <a:off x="6306612" y="3084165"/>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27" name="泪滴形 126"/>
            <p:cNvSpPr/>
            <p:nvPr/>
          </p:nvSpPr>
          <p:spPr>
            <a:xfrm rot="8020841">
              <a:off x="4648419" y="222068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sp>
        <p:nvSpPr>
          <p:cNvPr id="131" name="泪滴形 130"/>
          <p:cNvSpPr/>
          <p:nvPr/>
        </p:nvSpPr>
        <p:spPr>
          <a:xfrm rot="8020841">
            <a:off x="6674490" y="4774956"/>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2" name="泪滴形 131"/>
          <p:cNvSpPr/>
          <p:nvPr/>
        </p:nvSpPr>
        <p:spPr>
          <a:xfrm rot="8020841">
            <a:off x="6805333" y="2965774"/>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3" name="泪滴形 132"/>
          <p:cNvSpPr/>
          <p:nvPr/>
        </p:nvSpPr>
        <p:spPr>
          <a:xfrm rot="8020841">
            <a:off x="7108692" y="3645358"/>
            <a:ext cx="155622" cy="149831"/>
          </a:xfrm>
          <a:prstGeom prst="teardrop">
            <a:avLst>
              <a:gd name="adj" fmla="val 163430"/>
            </a:avLst>
          </a:prstGeom>
          <a:solidFill>
            <a:srgbClr val="FF0000"/>
          </a:solidFill>
          <a:ln>
            <a:solidFill>
              <a:srgbClr val="FF0000"/>
            </a:solidFill>
          </a:ln>
          <a:scene3d>
            <a:camera prst="orthographicFront"/>
            <a:lightRig rig="threePt" dir="t"/>
          </a:scene3d>
          <a:sp3d contourW="12700">
            <a:bevelT/>
            <a:contourClr>
              <a:srgbClr val="C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nvGrpSpPr>
          <p:cNvPr id="93" name="组合 92"/>
          <p:cNvGrpSpPr/>
          <p:nvPr/>
        </p:nvGrpSpPr>
        <p:grpSpPr>
          <a:xfrm>
            <a:off x="594138" y="2989803"/>
            <a:ext cx="3928524" cy="3132683"/>
            <a:chOff x="2627784" y="1581536"/>
            <a:chExt cx="3928524" cy="3132683"/>
          </a:xfrm>
        </p:grpSpPr>
        <p:sp>
          <p:nvSpPr>
            <p:cNvPr id="89" name="圆角矩形 88"/>
            <p:cNvSpPr/>
            <p:nvPr/>
          </p:nvSpPr>
          <p:spPr>
            <a:xfrm>
              <a:off x="2627784" y="1581536"/>
              <a:ext cx="3928524" cy="3132683"/>
            </a:xfrm>
            <a:prstGeom prst="roundRect">
              <a:avLst>
                <a:gd name="adj" fmla="val 11989"/>
              </a:avLst>
            </a:prstGeom>
            <a:solidFill>
              <a:schemeClr val="bg1">
                <a:alpha val="29000"/>
              </a:schemeClr>
            </a:solidFill>
            <a:ln>
              <a:solidFill>
                <a:schemeClr val="bg1"/>
              </a:solidFill>
            </a:ln>
            <a:effectLst>
              <a:outerShdw blurRad="50800" dist="38100" dir="8100000" algn="tr" rotWithShape="0">
                <a:prstClr val="black">
                  <a:alpha val="40000"/>
                </a:prstClr>
              </a:outerShdw>
            </a:effectLst>
            <a:scene3d>
              <a:camera prst="orthographicFront"/>
              <a:lightRig rig="threePt" dir="t"/>
            </a:scene3d>
            <a:sp3d contourW="12700" prstMaterial="softEdge">
              <a:bevelT w="38100" h="38100"/>
              <a:bevelB w="38100" h="38100"/>
              <a:contourClr>
                <a:schemeClr val="accent3">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contourW="12700">
                <a:bevelT w="38100" h="38100"/>
                <a:contourClr>
                  <a:schemeClr val="bg1">
                    <a:lumMod val="85000"/>
                  </a:schemeClr>
                </a:contourClr>
              </a:sp3d>
            </a:bodyPr>
            <a:lstStyle/>
            <a:p>
              <a:pPr>
                <a:lnSpc>
                  <a:spcPct val="120000"/>
                </a:lnSpc>
              </a:pPr>
              <a:endParaRPr lang="zh-CN" altLang="en-US" sz="2000" b="1" dirty="0">
                <a:solidFill>
                  <a:schemeClr val="tx1"/>
                </a:solidFill>
                <a:latin typeface="微软雅黑" pitchFamily="34" charset="-122"/>
                <a:ea typeface="微软雅黑" pitchFamily="34" charset="-122"/>
              </a:endParaRPr>
            </a:p>
          </p:txBody>
        </p:sp>
        <p:sp>
          <p:nvSpPr>
            <p:cNvPr id="90" name="矩形 89"/>
            <p:cNvSpPr/>
            <p:nvPr/>
          </p:nvSpPr>
          <p:spPr>
            <a:xfrm>
              <a:off x="2915992" y="4196142"/>
              <a:ext cx="3240007" cy="430374"/>
            </a:xfrm>
            <a:prstGeom prst="rect">
              <a:avLst/>
            </a:prstGeom>
          </p:spPr>
          <p:txBody>
            <a:bodyPr wrap="square">
              <a:spAutoFit/>
            </a:bodyPr>
            <a:lstStyle/>
            <a:p>
              <a:pPr lvl="0">
                <a:lnSpc>
                  <a:spcPct val="120000"/>
                </a:lnSpc>
              </a:pPr>
              <a:r>
                <a:rPr lang="zh-CN" altLang="en-US" sz="2000" b="1" dirty="0">
                  <a:effectLst>
                    <a:outerShdw blurRad="38100" dist="38100" dir="2700000" algn="tl">
                      <a:srgbClr val="000000">
                        <a:alpha val="43137"/>
                      </a:srgbClr>
                    </a:outerShdw>
                  </a:effectLst>
                  <a:latin typeface="微软雅黑" pitchFamily="34" charset="-122"/>
                  <a:ea typeface="微软雅黑" pitchFamily="34" charset="-122"/>
                </a:rPr>
                <a:t>垃圾场周边</a:t>
              </a:r>
              <a:r>
                <a:rPr lang="zh-CN" altLang="en-US" sz="20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“癌症村”</a:t>
              </a:r>
              <a:r>
                <a:rPr lang="zh-CN" altLang="en-US" sz="2000" b="1" dirty="0">
                  <a:effectLst>
                    <a:outerShdw blurRad="38100" dist="38100" dir="2700000" algn="tl">
                      <a:srgbClr val="000000">
                        <a:alpha val="43137"/>
                      </a:srgbClr>
                    </a:outerShdw>
                  </a:effectLst>
                  <a:latin typeface="微软雅黑" pitchFamily="34" charset="-122"/>
                  <a:ea typeface="微软雅黑" pitchFamily="34" charset="-122"/>
                </a:rPr>
                <a:t>频现</a:t>
              </a:r>
            </a:p>
          </p:txBody>
        </p:sp>
        <p:pic>
          <p:nvPicPr>
            <p:cNvPr id="91" name="图片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25414" y="1796555"/>
              <a:ext cx="3293174" cy="201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矩形 91"/>
            <p:cNvSpPr/>
            <p:nvPr/>
          </p:nvSpPr>
          <p:spPr>
            <a:xfrm>
              <a:off x="3581298" y="3794828"/>
              <a:ext cx="2031325" cy="387798"/>
            </a:xfrm>
            <a:prstGeom prst="rect">
              <a:avLst/>
            </a:prstGeom>
          </p:spPr>
          <p:txBody>
            <a:bodyPr wrap="none">
              <a:spAutoFit/>
            </a:bodyPr>
            <a:lstStyle/>
            <a:p>
              <a:pPr lvl="0">
                <a:lnSpc>
                  <a:spcPct val="120000"/>
                </a:lnSpc>
              </a:pPr>
              <a:r>
                <a:rPr lang="zh-CN" altLang="en-US" sz="1600" b="1" dirty="0" smtClean="0">
                  <a:solidFill>
                    <a:prstClr val="black"/>
                  </a:solidFill>
                  <a:latin typeface="微软雅黑" panose="020B0503020204020204" pitchFamily="34" charset="-122"/>
                  <a:ea typeface="微软雅黑" panose="020B0503020204020204" pitchFamily="34" charset="-122"/>
                </a:rPr>
                <a:t>广东东莞虎门填</a:t>
              </a:r>
              <a:r>
                <a:rPr lang="zh-CN" altLang="en-US" sz="1600" b="1" dirty="0">
                  <a:solidFill>
                    <a:prstClr val="black"/>
                  </a:solidFill>
                  <a:latin typeface="微软雅黑" panose="020B0503020204020204" pitchFamily="34" charset="-122"/>
                  <a:ea typeface="微软雅黑" panose="020B0503020204020204" pitchFamily="34" charset="-122"/>
                </a:rPr>
                <a:t>埋</a:t>
              </a:r>
              <a:r>
                <a:rPr lang="zh-CN" altLang="en-US" sz="1600" b="1" dirty="0" smtClean="0">
                  <a:solidFill>
                    <a:prstClr val="black"/>
                  </a:solidFill>
                  <a:latin typeface="微软雅黑" panose="020B0503020204020204" pitchFamily="34" charset="-122"/>
                  <a:ea typeface="微软雅黑" panose="020B0503020204020204" pitchFamily="34" charset="-122"/>
                </a:rPr>
                <a:t>场</a:t>
              </a:r>
              <a:endParaRPr lang="zh-CN" altLang="en-US" sz="1600" b="1" dirty="0">
                <a:solidFill>
                  <a:prstClr val="black"/>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376105" y="1205177"/>
            <a:ext cx="5714929" cy="4727339"/>
            <a:chOff x="767656" y="1196752"/>
            <a:chExt cx="5714929" cy="4727339"/>
          </a:xfrm>
        </p:grpSpPr>
        <p:sp>
          <p:nvSpPr>
            <p:cNvPr id="96" name="圆角矩形 95"/>
            <p:cNvSpPr/>
            <p:nvPr/>
          </p:nvSpPr>
          <p:spPr>
            <a:xfrm>
              <a:off x="767656" y="1196752"/>
              <a:ext cx="5714929" cy="4727339"/>
            </a:xfrm>
            <a:prstGeom prst="roundRect">
              <a:avLst>
                <a:gd name="adj" fmla="val 11989"/>
              </a:avLst>
            </a:prstGeom>
            <a:solidFill>
              <a:schemeClr val="bg1">
                <a:alpha val="29000"/>
              </a:schemeClr>
            </a:solidFill>
            <a:ln>
              <a:solidFill>
                <a:schemeClr val="bg1"/>
              </a:solidFill>
            </a:ln>
            <a:effectLst>
              <a:outerShdw blurRad="50800" dist="38100" dir="8100000" algn="tr" rotWithShape="0">
                <a:prstClr val="black">
                  <a:alpha val="40000"/>
                </a:prstClr>
              </a:outerShdw>
            </a:effectLst>
            <a:scene3d>
              <a:camera prst="orthographicFront"/>
              <a:lightRig rig="threePt" dir="t"/>
            </a:scene3d>
            <a:sp3d contourW="12700" prstMaterial="softEdge">
              <a:bevelT w="38100" h="38100"/>
              <a:bevelB w="38100" h="38100"/>
              <a:contourClr>
                <a:schemeClr val="accent3">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contourW="12700">
                <a:bevelT w="38100" h="38100"/>
                <a:contourClr>
                  <a:schemeClr val="bg1">
                    <a:lumMod val="85000"/>
                  </a:schemeClr>
                </a:contourClr>
              </a:sp3d>
            </a:bodyPr>
            <a:lstStyle/>
            <a:p>
              <a:pPr>
                <a:lnSpc>
                  <a:spcPct val="120000"/>
                </a:lnSpc>
              </a:pPr>
              <a:endParaRPr lang="zh-CN" altLang="en-US" sz="2000" b="1" dirty="0">
                <a:solidFill>
                  <a:schemeClr val="tx1"/>
                </a:solidFill>
                <a:latin typeface="微软雅黑" pitchFamily="34" charset="-122"/>
                <a:ea typeface="微软雅黑" pitchFamily="34" charset="-122"/>
              </a:endParaRPr>
            </a:p>
          </p:txBody>
        </p:sp>
        <p:sp>
          <p:nvSpPr>
            <p:cNvPr id="99" name="矩形 98"/>
            <p:cNvSpPr/>
            <p:nvPr/>
          </p:nvSpPr>
          <p:spPr>
            <a:xfrm>
              <a:off x="1662534" y="3286737"/>
              <a:ext cx="1620957" cy="362792"/>
            </a:xfrm>
            <a:prstGeom prst="rect">
              <a:avLst/>
            </a:prstGeom>
          </p:spPr>
          <p:txBody>
            <a:bodyPr wrap="none">
              <a:spAutoFit/>
            </a:bodyPr>
            <a:lstStyle/>
            <a:p>
              <a:pPr lvl="0">
                <a:lnSpc>
                  <a:spcPct val="120000"/>
                </a:lnSpc>
              </a:pPr>
              <a:r>
                <a:rPr lang="zh-CN" altLang="en-US" sz="1600" b="1" dirty="0">
                  <a:solidFill>
                    <a:prstClr val="black"/>
                  </a:solidFill>
                  <a:latin typeface="微软雅黑" pitchFamily="34" charset="-122"/>
                  <a:ea typeface="微软雅黑" pitchFamily="34" charset="-122"/>
                </a:rPr>
                <a:t>地下储油库渗漏</a:t>
              </a:r>
            </a:p>
          </p:txBody>
        </p:sp>
        <p:pic>
          <p:nvPicPr>
            <p:cNvPr id="100" name="图片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130085" y="1414211"/>
              <a:ext cx="2649828" cy="1835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矩形 96"/>
            <p:cNvSpPr/>
            <p:nvPr/>
          </p:nvSpPr>
          <p:spPr>
            <a:xfrm>
              <a:off x="3975972" y="1732044"/>
              <a:ext cx="2297367" cy="1200329"/>
            </a:xfrm>
            <a:prstGeom prst="rect">
              <a:avLst/>
            </a:prstGeom>
          </p:spPr>
          <p:txBody>
            <a:bodyPr wrap="square">
              <a:spAutoFit/>
            </a:bodyPr>
            <a:lstStyle/>
            <a:p>
              <a:pPr lvl="0">
                <a:lnSpc>
                  <a:spcPct val="120000"/>
                </a:lnSpc>
              </a:pPr>
              <a:r>
                <a:rPr lang="zh-CN" altLang="en-US" sz="2000" b="1" dirty="0">
                  <a:effectLst>
                    <a:outerShdw blurRad="38100" dist="38100" dir="2700000" algn="tl">
                      <a:srgbClr val="000000">
                        <a:alpha val="43137"/>
                      </a:srgbClr>
                    </a:outerShdw>
                  </a:effectLst>
                  <a:latin typeface="微软雅黑" pitchFamily="34" charset="-122"/>
                  <a:ea typeface="微软雅黑" pitchFamily="34" charset="-122"/>
                </a:rPr>
                <a:t>地下储油库周边</a:t>
              </a:r>
              <a:r>
                <a:rPr lang="zh-CN" altLang="en-US" sz="20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地下水受到污染</a:t>
              </a:r>
              <a:r>
                <a:rPr lang="zh-CN" altLang="en-US" sz="2000" b="1" dirty="0">
                  <a:effectLst>
                    <a:outerShdw blurRad="38100" dist="38100" dir="2700000" algn="tl">
                      <a:srgbClr val="000000">
                        <a:alpha val="43137"/>
                      </a:srgbClr>
                    </a:outerShdw>
                  </a:effectLst>
                  <a:latin typeface="微软雅黑" pitchFamily="34" charset="-122"/>
                  <a:ea typeface="微软雅黑" pitchFamily="34" charset="-122"/>
                </a:rPr>
                <a:t>，饮用、灌溉均不适宜。</a:t>
              </a:r>
            </a:p>
          </p:txBody>
        </p:sp>
        <p:pic>
          <p:nvPicPr>
            <p:cNvPr id="102" name="图片 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49676" y="3722151"/>
              <a:ext cx="2700163" cy="163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矩形 102"/>
            <p:cNvSpPr/>
            <p:nvPr/>
          </p:nvSpPr>
          <p:spPr>
            <a:xfrm>
              <a:off x="2022537" y="5430111"/>
              <a:ext cx="1005403" cy="362792"/>
            </a:xfrm>
            <a:prstGeom prst="rect">
              <a:avLst/>
            </a:prstGeom>
          </p:spPr>
          <p:txBody>
            <a:bodyPr wrap="none">
              <a:spAutoFit/>
            </a:bodyPr>
            <a:lstStyle/>
            <a:p>
              <a:pPr lvl="0">
                <a:lnSpc>
                  <a:spcPct val="120000"/>
                </a:lnSpc>
              </a:pPr>
              <a:r>
                <a:rPr lang="zh-CN" altLang="en-US" sz="1600" b="1" dirty="0">
                  <a:solidFill>
                    <a:prstClr val="black"/>
                  </a:solidFill>
                  <a:latin typeface="微软雅黑" pitchFamily="34" charset="-122"/>
                  <a:ea typeface="微软雅黑" pitchFamily="34" charset="-122"/>
                </a:rPr>
                <a:t>管线渗漏</a:t>
              </a:r>
            </a:p>
          </p:txBody>
        </p:sp>
        <p:sp>
          <p:nvSpPr>
            <p:cNvPr id="104" name="矩形 103"/>
            <p:cNvSpPr/>
            <p:nvPr/>
          </p:nvSpPr>
          <p:spPr>
            <a:xfrm>
              <a:off x="4043983" y="4183312"/>
              <a:ext cx="2297367" cy="830997"/>
            </a:xfrm>
            <a:prstGeom prst="rect">
              <a:avLst/>
            </a:prstGeom>
          </p:spPr>
          <p:txBody>
            <a:bodyPr wrap="square">
              <a:spAutoFit/>
            </a:bodyPr>
            <a:lstStyle/>
            <a:p>
              <a:pPr lvl="0">
                <a:lnSpc>
                  <a:spcPct val="120000"/>
                </a:lnSpc>
              </a:pPr>
              <a:r>
                <a:rPr lang="zh-CN" altLang="en-US" sz="2000" b="1" dirty="0">
                  <a:effectLst>
                    <a:outerShdw blurRad="38100" dist="38100" dir="2700000" algn="tl">
                      <a:srgbClr val="000000">
                        <a:alpha val="43137"/>
                      </a:srgbClr>
                    </a:outerShdw>
                  </a:effectLst>
                  <a:latin typeface="微软雅黑" pitchFamily="34" charset="-122"/>
                  <a:ea typeface="微软雅黑" pitchFamily="34" charset="-122"/>
                </a:rPr>
                <a:t>油类管线渗漏导致</a:t>
              </a:r>
              <a:r>
                <a:rPr lang="zh-CN" altLang="en-US" sz="20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爆炸</a:t>
              </a:r>
              <a:r>
                <a:rPr lang="zh-CN" altLang="en-US" sz="2000" b="1" dirty="0">
                  <a:effectLst>
                    <a:outerShdw blurRad="38100" dist="38100" dir="2700000" algn="tl">
                      <a:srgbClr val="000000">
                        <a:alpha val="43137"/>
                      </a:srgbClr>
                    </a:outerShdw>
                  </a:effectLst>
                  <a:latin typeface="微软雅黑" pitchFamily="34" charset="-122"/>
                  <a:ea typeface="微软雅黑" pitchFamily="34" charset="-122"/>
                </a:rPr>
                <a:t>事故的发生。</a:t>
              </a:r>
            </a:p>
          </p:txBody>
        </p:sp>
      </p:grpSp>
      <p:grpSp>
        <p:nvGrpSpPr>
          <p:cNvPr id="117" name="组合 116"/>
          <p:cNvGrpSpPr/>
          <p:nvPr/>
        </p:nvGrpSpPr>
        <p:grpSpPr>
          <a:xfrm>
            <a:off x="967603" y="1922979"/>
            <a:ext cx="4955596" cy="2789117"/>
            <a:chOff x="4592715" y="1394195"/>
            <a:chExt cx="4955596" cy="2789117"/>
          </a:xfrm>
        </p:grpSpPr>
        <p:sp>
          <p:nvSpPr>
            <p:cNvPr id="108" name="圆角矩形 107"/>
            <p:cNvSpPr/>
            <p:nvPr/>
          </p:nvSpPr>
          <p:spPr>
            <a:xfrm>
              <a:off x="4592715" y="1394195"/>
              <a:ext cx="4955596" cy="2789117"/>
            </a:xfrm>
            <a:prstGeom prst="roundRect">
              <a:avLst>
                <a:gd name="adj" fmla="val 11989"/>
              </a:avLst>
            </a:prstGeom>
            <a:solidFill>
              <a:schemeClr val="bg1">
                <a:alpha val="29000"/>
              </a:schemeClr>
            </a:solidFill>
            <a:ln>
              <a:solidFill>
                <a:schemeClr val="bg1"/>
              </a:solidFill>
            </a:ln>
            <a:effectLst>
              <a:outerShdw blurRad="50800" dist="38100" dir="8100000" algn="tr" rotWithShape="0">
                <a:prstClr val="black">
                  <a:alpha val="40000"/>
                </a:prstClr>
              </a:outerShdw>
            </a:effectLst>
            <a:scene3d>
              <a:camera prst="orthographicFront"/>
              <a:lightRig rig="threePt" dir="t"/>
            </a:scene3d>
            <a:sp3d contourW="12700" prstMaterial="softEdge">
              <a:bevelT w="38100" h="38100"/>
              <a:bevelB w="38100" h="38100"/>
              <a:contourClr>
                <a:schemeClr val="accent3">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contourW="12700">
                <a:bevelT w="38100" h="38100"/>
                <a:contourClr>
                  <a:schemeClr val="bg1">
                    <a:lumMod val="85000"/>
                  </a:schemeClr>
                </a:contourClr>
              </a:sp3d>
            </a:bodyPr>
            <a:lstStyle/>
            <a:p>
              <a:pPr>
                <a:lnSpc>
                  <a:spcPct val="120000"/>
                </a:lnSpc>
              </a:pPr>
              <a:endParaRPr lang="zh-CN" altLang="en-US" sz="2000" b="1" dirty="0">
                <a:solidFill>
                  <a:schemeClr val="tx1"/>
                </a:solidFill>
                <a:latin typeface="微软雅黑" pitchFamily="34" charset="-122"/>
                <a:ea typeface="微软雅黑" pitchFamily="34" charset="-122"/>
              </a:endParaRPr>
            </a:p>
          </p:txBody>
        </p:sp>
        <p:sp>
          <p:nvSpPr>
            <p:cNvPr id="109" name="矩形 108"/>
            <p:cNvSpPr/>
            <p:nvPr/>
          </p:nvSpPr>
          <p:spPr>
            <a:xfrm>
              <a:off x="5487592" y="3757541"/>
              <a:ext cx="1415772" cy="362792"/>
            </a:xfrm>
            <a:prstGeom prst="rect">
              <a:avLst/>
            </a:prstGeom>
          </p:spPr>
          <p:txBody>
            <a:bodyPr wrap="none">
              <a:spAutoFit/>
            </a:bodyPr>
            <a:lstStyle/>
            <a:p>
              <a:pPr lvl="0">
                <a:lnSpc>
                  <a:spcPct val="120000"/>
                </a:lnSpc>
              </a:pPr>
              <a:r>
                <a:rPr lang="zh-CN" altLang="en-US" sz="1600" b="1" dirty="0">
                  <a:solidFill>
                    <a:prstClr val="black"/>
                  </a:solidFill>
                  <a:latin typeface="微软雅黑" pitchFamily="34" charset="-122"/>
                  <a:ea typeface="微软雅黑" pitchFamily="34" charset="-122"/>
                </a:rPr>
                <a:t>城市土壤污染</a:t>
              </a:r>
            </a:p>
          </p:txBody>
        </p:sp>
        <p:sp>
          <p:nvSpPr>
            <p:cNvPr id="111" name="矩形 110"/>
            <p:cNvSpPr/>
            <p:nvPr/>
          </p:nvSpPr>
          <p:spPr>
            <a:xfrm>
              <a:off x="7740352" y="1898473"/>
              <a:ext cx="1599898" cy="1569660"/>
            </a:xfrm>
            <a:prstGeom prst="rect">
              <a:avLst/>
            </a:prstGeom>
          </p:spPr>
          <p:txBody>
            <a:bodyPr wrap="square">
              <a:spAutoFit/>
            </a:bodyPr>
            <a:lstStyle/>
            <a:p>
              <a:pPr lvl="0">
                <a:lnSpc>
                  <a:spcPct val="120000"/>
                </a:lnSpc>
              </a:pPr>
              <a:r>
                <a:rPr lang="zh-CN" altLang="en-US" sz="2000" b="1" dirty="0">
                  <a:effectLst>
                    <a:outerShdw blurRad="38100" dist="38100" dir="2700000" algn="tl">
                      <a:srgbClr val="000000">
                        <a:alpha val="43137"/>
                      </a:srgbClr>
                    </a:outerShdw>
                  </a:effectLst>
                  <a:latin typeface="微软雅黑" pitchFamily="34" charset="-122"/>
                  <a:ea typeface="微软雅黑" pitchFamily="34" charset="-122"/>
                </a:rPr>
                <a:t>城市土壤污染导致的周边生活人群健康问题。</a:t>
              </a:r>
            </a:p>
          </p:txBody>
        </p:sp>
        <p:pic>
          <p:nvPicPr>
            <p:cNvPr id="116" name="图片 1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894048" y="1611464"/>
              <a:ext cx="2602859" cy="204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08991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ipe(left)">
                                      <p:cBhvr>
                                        <p:cTn id="11" dur="500"/>
                                        <p:tgtEl>
                                          <p:spTgt spid="8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500"/>
                                        <p:tgtEl>
                                          <p:spTgt spid="8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88"/>
                                        </p:tgtEl>
                                      </p:cBhvr>
                                    </p:animEffect>
                                    <p:set>
                                      <p:cBhvr>
                                        <p:cTn id="25" dur="1" fill="hold">
                                          <p:stCondLst>
                                            <p:cond delay="499"/>
                                          </p:stCondLst>
                                        </p:cTn>
                                        <p:tgtEl>
                                          <p:spTgt spid="88"/>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2" nodeType="clickEffect">
                                  <p:stCondLst>
                                    <p:cond delay="0"/>
                                  </p:stCondLst>
                                  <p:childTnLst>
                                    <p:set>
                                      <p:cBhvr>
                                        <p:cTn id="32" dur="1" fill="hold">
                                          <p:stCondLst>
                                            <p:cond delay="0"/>
                                          </p:stCondLst>
                                        </p:cTn>
                                        <p:tgtEl>
                                          <p:spTgt spid="131"/>
                                        </p:tgtEl>
                                        <p:attrNameLst>
                                          <p:attrName>style.visibility</p:attrName>
                                        </p:attrNameLst>
                                      </p:cBhvr>
                                      <p:to>
                                        <p:strVal val="visible"/>
                                      </p:to>
                                    </p:set>
                                  </p:childTnLst>
                                </p:cTn>
                              </p:par>
                            </p:childTnLst>
                          </p:cTn>
                        </p:par>
                        <p:par>
                          <p:cTn id="33" fill="hold">
                            <p:stCondLst>
                              <p:cond delay="0"/>
                            </p:stCondLst>
                            <p:childTnLst>
                              <p:par>
                                <p:cTn id="34" presetID="26" presetClass="emph" presetSubtype="0" fill="hold" grpId="3" nodeType="afterEffect">
                                  <p:stCondLst>
                                    <p:cond delay="0"/>
                                  </p:stCondLst>
                                  <p:childTnLst>
                                    <p:animEffect transition="out" filter="fade">
                                      <p:cBhvr>
                                        <p:cTn id="35" dur="500" tmFilter="0, 0; .2, .5; .8, .5; 1, 0"/>
                                        <p:tgtEl>
                                          <p:spTgt spid="131"/>
                                        </p:tgtEl>
                                      </p:cBhvr>
                                    </p:animEffect>
                                    <p:animScale>
                                      <p:cBhvr>
                                        <p:cTn id="36" dur="250" autoRev="1" fill="hold"/>
                                        <p:tgtEl>
                                          <p:spTgt spid="131"/>
                                        </p:tgtEl>
                                      </p:cBhvr>
                                      <p:by x="105000" y="105000"/>
                                    </p:animScale>
                                  </p:childTnLst>
                                </p:cTn>
                              </p:par>
                              <p:par>
                                <p:cTn id="37" presetID="22" presetClass="entr" presetSubtype="2" fill="hold" nodeType="with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wipe(right)">
                                      <p:cBhvr>
                                        <p:cTn id="39" dur="500"/>
                                        <p:tgtEl>
                                          <p:spTgt spid="9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xit" presetSubtype="8" fill="hold" nodeType="clickEffect">
                                  <p:stCondLst>
                                    <p:cond delay="0"/>
                                  </p:stCondLst>
                                  <p:childTnLst>
                                    <p:animEffect transition="out" filter="wipe(left)">
                                      <p:cBhvr>
                                        <p:cTn id="43" dur="500"/>
                                        <p:tgtEl>
                                          <p:spTgt spid="93"/>
                                        </p:tgtEl>
                                      </p:cBhvr>
                                    </p:animEffect>
                                    <p:set>
                                      <p:cBhvr>
                                        <p:cTn id="44" dur="1" fill="hold">
                                          <p:stCondLst>
                                            <p:cond delay="499"/>
                                          </p:stCondLst>
                                        </p:cTn>
                                        <p:tgtEl>
                                          <p:spTgt spid="93"/>
                                        </p:tgtEl>
                                        <p:attrNameLst>
                                          <p:attrName>style.visibility</p:attrName>
                                        </p:attrNameLst>
                                      </p:cBhvr>
                                      <p:to>
                                        <p:strVal val="hidden"/>
                                      </p:to>
                                    </p:set>
                                  </p:childTnLst>
                                </p:cTn>
                              </p:par>
                              <p:par>
                                <p:cTn id="45" presetID="10" presetClass="entr" presetSubtype="0" fill="hold" grpId="2" nodeType="withEffect">
                                  <p:stCondLst>
                                    <p:cond delay="0"/>
                                  </p:stCondLst>
                                  <p:childTnLst>
                                    <p:set>
                                      <p:cBhvr>
                                        <p:cTn id="46" dur="1" fill="hold">
                                          <p:stCondLst>
                                            <p:cond delay="0"/>
                                          </p:stCondLst>
                                        </p:cTn>
                                        <p:tgtEl>
                                          <p:spTgt spid="132"/>
                                        </p:tgtEl>
                                        <p:attrNameLst>
                                          <p:attrName>style.visibility</p:attrName>
                                        </p:attrNameLst>
                                      </p:cBhvr>
                                      <p:to>
                                        <p:strVal val="visible"/>
                                      </p:to>
                                    </p:set>
                                    <p:animEffect transition="in" filter="fade">
                                      <p:cBhvr>
                                        <p:cTn id="47" dur="500"/>
                                        <p:tgtEl>
                                          <p:spTgt spid="132"/>
                                        </p:tgtEl>
                                      </p:cBhvr>
                                    </p:animEffect>
                                  </p:childTnLst>
                                </p:cTn>
                              </p:par>
                            </p:childTnLst>
                          </p:cTn>
                        </p:par>
                        <p:par>
                          <p:cTn id="48" fill="hold">
                            <p:stCondLst>
                              <p:cond delay="500"/>
                            </p:stCondLst>
                            <p:childTnLst>
                              <p:par>
                                <p:cTn id="49" presetID="26" presetClass="emph" presetSubtype="0" fill="hold" grpId="3" nodeType="afterEffect">
                                  <p:stCondLst>
                                    <p:cond delay="0"/>
                                  </p:stCondLst>
                                  <p:childTnLst>
                                    <p:animEffect transition="out" filter="fade">
                                      <p:cBhvr>
                                        <p:cTn id="50" dur="500" tmFilter="0, 0; .2, .5; .8, .5; 1, 0"/>
                                        <p:tgtEl>
                                          <p:spTgt spid="132"/>
                                        </p:tgtEl>
                                      </p:cBhvr>
                                    </p:animEffect>
                                    <p:animScale>
                                      <p:cBhvr>
                                        <p:cTn id="51" dur="250" autoRev="1" fill="hold"/>
                                        <p:tgtEl>
                                          <p:spTgt spid="132"/>
                                        </p:tgtEl>
                                      </p:cBhvr>
                                      <p:by x="105000" y="105000"/>
                                    </p:animScale>
                                  </p:childTnLst>
                                </p:cTn>
                              </p:par>
                              <p:par>
                                <p:cTn id="52" presetID="22" presetClass="entr" presetSubtype="2" fill="hold" nodeType="withEffect">
                                  <p:stCondLst>
                                    <p:cond delay="0"/>
                                  </p:stCondLst>
                                  <p:childTnLst>
                                    <p:set>
                                      <p:cBhvr>
                                        <p:cTn id="53" dur="1" fill="hold">
                                          <p:stCondLst>
                                            <p:cond delay="0"/>
                                          </p:stCondLst>
                                        </p:cTn>
                                        <p:tgtEl>
                                          <p:spTgt spid="105"/>
                                        </p:tgtEl>
                                        <p:attrNameLst>
                                          <p:attrName>style.visibility</p:attrName>
                                        </p:attrNameLst>
                                      </p:cBhvr>
                                      <p:to>
                                        <p:strVal val="visible"/>
                                      </p:to>
                                    </p:set>
                                    <p:animEffect transition="in" filter="wipe(right)">
                                      <p:cBhvr>
                                        <p:cTn id="54" dur="500"/>
                                        <p:tgtEl>
                                          <p:spTgt spid="10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xit" presetSubtype="8" fill="hold" nodeType="clickEffect">
                                  <p:stCondLst>
                                    <p:cond delay="0"/>
                                  </p:stCondLst>
                                  <p:childTnLst>
                                    <p:animEffect transition="out" filter="wipe(left)">
                                      <p:cBhvr>
                                        <p:cTn id="58" dur="500"/>
                                        <p:tgtEl>
                                          <p:spTgt spid="105"/>
                                        </p:tgtEl>
                                      </p:cBhvr>
                                    </p:animEffect>
                                    <p:set>
                                      <p:cBhvr>
                                        <p:cTn id="59" dur="1" fill="hold">
                                          <p:stCondLst>
                                            <p:cond delay="499"/>
                                          </p:stCondLst>
                                        </p:cTn>
                                        <p:tgtEl>
                                          <p:spTgt spid="105"/>
                                        </p:tgtEl>
                                        <p:attrNameLst>
                                          <p:attrName>style.visibility</p:attrName>
                                        </p:attrNameLst>
                                      </p:cBhvr>
                                      <p:to>
                                        <p:strVal val="hidden"/>
                                      </p:to>
                                    </p:set>
                                  </p:childTnLst>
                                </p:cTn>
                              </p:par>
                              <p:par>
                                <p:cTn id="60" presetID="10" presetClass="entr" presetSubtype="0" fill="hold" grpId="2" nodeType="withEffect">
                                  <p:stCondLst>
                                    <p:cond delay="0"/>
                                  </p:stCondLst>
                                  <p:childTnLst>
                                    <p:set>
                                      <p:cBhvr>
                                        <p:cTn id="61" dur="1" fill="hold">
                                          <p:stCondLst>
                                            <p:cond delay="0"/>
                                          </p:stCondLst>
                                        </p:cTn>
                                        <p:tgtEl>
                                          <p:spTgt spid="133"/>
                                        </p:tgtEl>
                                        <p:attrNameLst>
                                          <p:attrName>style.visibility</p:attrName>
                                        </p:attrNameLst>
                                      </p:cBhvr>
                                      <p:to>
                                        <p:strVal val="visible"/>
                                      </p:to>
                                    </p:set>
                                    <p:animEffect transition="in" filter="fade">
                                      <p:cBhvr>
                                        <p:cTn id="62" dur="500"/>
                                        <p:tgtEl>
                                          <p:spTgt spid="133"/>
                                        </p:tgtEl>
                                      </p:cBhvr>
                                    </p:animEffect>
                                  </p:childTnLst>
                                </p:cTn>
                              </p:par>
                            </p:childTnLst>
                          </p:cTn>
                        </p:par>
                        <p:par>
                          <p:cTn id="63" fill="hold">
                            <p:stCondLst>
                              <p:cond delay="500"/>
                            </p:stCondLst>
                            <p:childTnLst>
                              <p:par>
                                <p:cTn id="64" presetID="26" presetClass="emph" presetSubtype="0" fill="hold" grpId="3" nodeType="afterEffect">
                                  <p:stCondLst>
                                    <p:cond delay="0"/>
                                  </p:stCondLst>
                                  <p:childTnLst>
                                    <p:animEffect transition="out" filter="fade">
                                      <p:cBhvr>
                                        <p:cTn id="65" dur="500" tmFilter="0, 0; .2, .5; .8, .5; 1, 0"/>
                                        <p:tgtEl>
                                          <p:spTgt spid="133"/>
                                        </p:tgtEl>
                                      </p:cBhvr>
                                    </p:animEffect>
                                    <p:animScale>
                                      <p:cBhvr>
                                        <p:cTn id="66" dur="250" autoRev="1" fill="hold"/>
                                        <p:tgtEl>
                                          <p:spTgt spid="133"/>
                                        </p:tgtEl>
                                      </p:cBhvr>
                                      <p:by x="105000" y="105000"/>
                                    </p:animScale>
                                  </p:childTnLst>
                                </p:cTn>
                              </p:par>
                              <p:par>
                                <p:cTn id="67" presetID="22" presetClass="entr" presetSubtype="2" fill="hold" nodeType="withEffect">
                                  <p:stCondLst>
                                    <p:cond delay="0"/>
                                  </p:stCondLst>
                                  <p:childTnLst>
                                    <p:set>
                                      <p:cBhvr>
                                        <p:cTn id="68" dur="1" fill="hold">
                                          <p:stCondLst>
                                            <p:cond delay="0"/>
                                          </p:stCondLst>
                                        </p:cTn>
                                        <p:tgtEl>
                                          <p:spTgt spid="117"/>
                                        </p:tgtEl>
                                        <p:attrNameLst>
                                          <p:attrName>style.visibility</p:attrName>
                                        </p:attrNameLst>
                                      </p:cBhvr>
                                      <p:to>
                                        <p:strVal val="visible"/>
                                      </p:to>
                                    </p:set>
                                    <p:animEffect transition="in" filter="wipe(right)">
                                      <p:cBhvr>
                                        <p:cTn id="69"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8" grpId="1" animBg="1"/>
      <p:bldP spid="131" grpId="2" animBg="1"/>
      <p:bldP spid="131" grpId="3" animBg="1"/>
      <p:bldP spid="132" grpId="2" animBg="1"/>
      <p:bldP spid="132" grpId="3" animBg="1"/>
      <p:bldP spid="133" grpId="2" animBg="1"/>
      <p:bldP spid="133" grpId="3"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9"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2</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运营模式</a:t>
            </a:r>
            <a:endPar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reflection stA="79000" endPos="65000" dist="50800" dir="5400000" sy="-100000" algn="bl" rotWithShape="0"/>
            <a:softEdge rad="31750"/>
          </a:effectLst>
        </p:spPr>
      </p:pic>
      <p:cxnSp>
        <p:nvCxnSpPr>
          <p:cNvPr id="70" name="直接连接符 69"/>
          <p:cNvCxnSpPr/>
          <p:nvPr/>
        </p:nvCxnSpPr>
        <p:spPr>
          <a:xfrm>
            <a:off x="108319" y="6237312"/>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grpSp>
        <p:nvGrpSpPr>
          <p:cNvPr id="36" name="组合 35"/>
          <p:cNvGrpSpPr>
            <a:grpSpLocks/>
          </p:cNvGrpSpPr>
          <p:nvPr/>
        </p:nvGrpSpPr>
        <p:grpSpPr bwMode="auto">
          <a:xfrm>
            <a:off x="1806649" y="2281848"/>
            <a:ext cx="1616075" cy="373063"/>
            <a:chOff x="1462970" y="2705281"/>
            <a:chExt cx="1616048" cy="372592"/>
          </a:xfrm>
        </p:grpSpPr>
        <p:sp>
          <p:nvSpPr>
            <p:cNvPr id="37" name="圆角矩形 36"/>
            <p:cNvSpPr/>
            <p:nvPr/>
          </p:nvSpPr>
          <p:spPr bwMode="auto">
            <a:xfrm>
              <a:off x="1462970" y="2705281"/>
              <a:ext cx="1596998" cy="358322"/>
            </a:xfrm>
            <a:prstGeom prst="roundRect">
              <a:avLst/>
            </a:prstGeom>
            <a:noFill/>
            <a:ln>
              <a:solidFill>
                <a:schemeClr val="accent3">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 name="文本框 3"/>
            <p:cNvSpPr txBox="1">
              <a:spLocks noChangeArrowheads="1"/>
            </p:cNvSpPr>
            <p:nvPr/>
          </p:nvSpPr>
          <p:spPr bwMode="auto">
            <a:xfrm>
              <a:off x="1503445" y="2708541"/>
              <a:ext cx="15755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chemeClr val="accent3">
                      <a:lumMod val="50000"/>
                    </a:schemeClr>
                  </a:solidFill>
                  <a:latin typeface="微软雅黑" panose="020B0503020204020204" pitchFamily="34" charset="-122"/>
                  <a:ea typeface="微软雅黑" panose="020B0503020204020204" pitchFamily="34" charset="-122"/>
                </a:rPr>
                <a:t>设备研发中心</a:t>
              </a:r>
            </a:p>
          </p:txBody>
        </p:sp>
      </p:grpSp>
      <p:grpSp>
        <p:nvGrpSpPr>
          <p:cNvPr id="40" name="组合 39"/>
          <p:cNvGrpSpPr>
            <a:grpSpLocks/>
          </p:cNvGrpSpPr>
          <p:nvPr/>
        </p:nvGrpSpPr>
        <p:grpSpPr bwMode="auto">
          <a:xfrm>
            <a:off x="736674" y="1324586"/>
            <a:ext cx="4127500" cy="957262"/>
            <a:chOff x="392945" y="1747177"/>
            <a:chExt cx="4128178" cy="958104"/>
          </a:xfrm>
        </p:grpSpPr>
        <p:sp>
          <p:nvSpPr>
            <p:cNvPr id="41" name="文本框 3"/>
            <p:cNvSpPr txBox="1">
              <a:spLocks noChangeArrowheads="1"/>
            </p:cNvSpPr>
            <p:nvPr/>
          </p:nvSpPr>
          <p:spPr bwMode="auto">
            <a:xfrm>
              <a:off x="2945550" y="1754305"/>
              <a:ext cx="15755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chemeClr val="accent3">
                      <a:lumMod val="50000"/>
                    </a:schemeClr>
                  </a:solidFill>
                  <a:latin typeface="微软雅黑" panose="020B0503020204020204" pitchFamily="34" charset="-122"/>
                  <a:ea typeface="微软雅黑" panose="020B0503020204020204" pitchFamily="34" charset="-122"/>
                </a:rPr>
                <a:t>其它污染源</a:t>
              </a:r>
            </a:p>
          </p:txBody>
        </p:sp>
        <p:grpSp>
          <p:nvGrpSpPr>
            <p:cNvPr id="42" name="组合 91"/>
            <p:cNvGrpSpPr>
              <a:grpSpLocks/>
            </p:cNvGrpSpPr>
            <p:nvPr/>
          </p:nvGrpSpPr>
          <p:grpSpPr bwMode="auto">
            <a:xfrm>
              <a:off x="392945" y="1747177"/>
              <a:ext cx="3862435" cy="958104"/>
              <a:chOff x="392945" y="1747177"/>
              <a:chExt cx="3862435" cy="958104"/>
            </a:xfrm>
          </p:grpSpPr>
          <p:sp>
            <p:nvSpPr>
              <p:cNvPr id="43" name="圆角矩形 42"/>
              <p:cNvSpPr/>
              <p:nvPr/>
            </p:nvSpPr>
            <p:spPr bwMode="auto">
              <a:xfrm>
                <a:off x="392945" y="1747177"/>
                <a:ext cx="1093968" cy="359091"/>
              </a:xfrm>
              <a:prstGeom prst="roundRect">
                <a:avLst/>
              </a:prstGeom>
              <a:noFill/>
              <a:ln>
                <a:solidFill>
                  <a:schemeClr val="accent3">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5" name="文本框 3"/>
              <p:cNvSpPr txBox="1">
                <a:spLocks noChangeArrowheads="1"/>
              </p:cNvSpPr>
              <p:nvPr/>
            </p:nvSpPr>
            <p:spPr bwMode="auto">
              <a:xfrm>
                <a:off x="467544" y="1754305"/>
                <a:ext cx="1022474" cy="368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b="1" dirty="0">
                    <a:solidFill>
                      <a:schemeClr val="accent3">
                        <a:lumMod val="50000"/>
                      </a:schemeClr>
                    </a:solidFill>
                    <a:latin typeface="微软雅黑" panose="020B0503020204020204" pitchFamily="34" charset="-122"/>
                    <a:ea typeface="微软雅黑" panose="020B0503020204020204" pitchFamily="34" charset="-122"/>
                  </a:rPr>
                  <a:t> 填埋场</a:t>
                </a:r>
              </a:p>
            </p:txBody>
          </p:sp>
          <p:sp>
            <p:nvSpPr>
              <p:cNvPr id="46" name="圆角矩形 45"/>
              <p:cNvSpPr/>
              <p:nvPr/>
            </p:nvSpPr>
            <p:spPr bwMode="auto">
              <a:xfrm>
                <a:off x="1701260" y="1747177"/>
                <a:ext cx="1093968" cy="359091"/>
              </a:xfrm>
              <a:prstGeom prst="roundRect">
                <a:avLst/>
              </a:prstGeom>
              <a:noFill/>
              <a:ln>
                <a:solidFill>
                  <a:schemeClr val="accent3">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文本框 3"/>
              <p:cNvSpPr txBox="1">
                <a:spLocks noChangeArrowheads="1"/>
              </p:cNvSpPr>
              <p:nvPr/>
            </p:nvSpPr>
            <p:spPr bwMode="auto">
              <a:xfrm>
                <a:off x="1775170" y="1754305"/>
                <a:ext cx="1022474" cy="368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chemeClr val="accent3">
                        <a:lumMod val="50000"/>
                      </a:schemeClr>
                    </a:solidFill>
                    <a:latin typeface="微软雅黑" panose="020B0503020204020204" pitchFamily="34" charset="-122"/>
                    <a:ea typeface="微软雅黑" panose="020B0503020204020204" pitchFamily="34" charset="-122"/>
                  </a:rPr>
                  <a:t> 加油站</a:t>
                </a:r>
              </a:p>
            </p:txBody>
          </p:sp>
          <p:sp>
            <p:nvSpPr>
              <p:cNvPr id="48" name="圆角矩形 47"/>
              <p:cNvSpPr/>
              <p:nvPr/>
            </p:nvSpPr>
            <p:spPr bwMode="auto">
              <a:xfrm>
                <a:off x="3006399" y="1755121"/>
                <a:ext cx="1249568" cy="359091"/>
              </a:xfrm>
              <a:prstGeom prst="roundRect">
                <a:avLst/>
              </a:prstGeom>
              <a:noFill/>
              <a:ln>
                <a:solidFill>
                  <a:schemeClr val="accent3">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9" name="直接连接符 48"/>
              <p:cNvCxnSpPr/>
              <p:nvPr/>
            </p:nvCxnSpPr>
            <p:spPr>
              <a:xfrm>
                <a:off x="2247449" y="2106268"/>
                <a:ext cx="0" cy="599013"/>
              </a:xfrm>
              <a:prstGeom prst="line">
                <a:avLst/>
              </a:prstGeom>
              <a:ln>
                <a:solidFill>
                  <a:schemeClr val="accent3">
                    <a:lumMod val="65000"/>
                  </a:schemeClr>
                </a:solidFill>
              </a:ln>
            </p:spPr>
            <p:style>
              <a:lnRef idx="2">
                <a:schemeClr val="accent5"/>
              </a:lnRef>
              <a:fillRef idx="0">
                <a:schemeClr val="accent5"/>
              </a:fillRef>
              <a:effectRef idx="1">
                <a:schemeClr val="accent5"/>
              </a:effectRef>
              <a:fontRef idx="minor">
                <a:schemeClr val="tx1"/>
              </a:fontRef>
            </p:style>
          </p:cxnSp>
          <p:cxnSp>
            <p:nvCxnSpPr>
              <p:cNvPr id="50" name="直接连接符 49"/>
              <p:cNvCxnSpPr/>
              <p:nvPr/>
            </p:nvCxnSpPr>
            <p:spPr>
              <a:xfrm>
                <a:off x="3630389" y="2122157"/>
                <a:ext cx="0" cy="282824"/>
              </a:xfrm>
              <a:prstGeom prst="line">
                <a:avLst/>
              </a:prstGeom>
              <a:ln>
                <a:solidFill>
                  <a:schemeClr val="accent3">
                    <a:lumMod val="65000"/>
                  </a:schemeClr>
                </a:solidFill>
              </a:ln>
            </p:spPr>
            <p:style>
              <a:lnRef idx="2">
                <a:schemeClr val="accent5"/>
              </a:lnRef>
              <a:fillRef idx="0">
                <a:schemeClr val="accent5"/>
              </a:fillRef>
              <a:effectRef idx="1">
                <a:schemeClr val="accent5"/>
              </a:effectRef>
              <a:fontRef idx="minor">
                <a:schemeClr val="tx1"/>
              </a:fontRef>
            </p:style>
          </p:cxnSp>
          <p:cxnSp>
            <p:nvCxnSpPr>
              <p:cNvPr id="51" name="直接连接符 50"/>
              <p:cNvCxnSpPr/>
              <p:nvPr/>
            </p:nvCxnSpPr>
            <p:spPr>
              <a:xfrm>
                <a:off x="940723" y="2109445"/>
                <a:ext cx="0" cy="282824"/>
              </a:xfrm>
              <a:prstGeom prst="line">
                <a:avLst/>
              </a:prstGeom>
              <a:ln>
                <a:solidFill>
                  <a:schemeClr val="accent3">
                    <a:lumMod val="65000"/>
                  </a:schemeClr>
                </a:solidFill>
              </a:ln>
            </p:spPr>
            <p:style>
              <a:lnRef idx="2">
                <a:schemeClr val="accent5"/>
              </a:lnRef>
              <a:fillRef idx="0">
                <a:schemeClr val="accent5"/>
              </a:fillRef>
              <a:effectRef idx="1">
                <a:schemeClr val="accent5"/>
              </a:effectRef>
              <a:fontRef idx="minor">
                <a:schemeClr val="tx1"/>
              </a:fontRef>
            </p:style>
          </p:cxnSp>
          <p:cxnSp>
            <p:nvCxnSpPr>
              <p:cNvPr id="52" name="直接连接符 51"/>
              <p:cNvCxnSpPr/>
              <p:nvPr/>
            </p:nvCxnSpPr>
            <p:spPr>
              <a:xfrm flipV="1">
                <a:off x="940723" y="2392269"/>
                <a:ext cx="2689666" cy="12711"/>
              </a:xfrm>
              <a:prstGeom prst="line">
                <a:avLst/>
              </a:prstGeom>
              <a:ln>
                <a:solidFill>
                  <a:schemeClr val="accent3">
                    <a:lumMod val="65000"/>
                  </a:schemeClr>
                </a:solidFill>
              </a:ln>
            </p:spPr>
            <p:style>
              <a:lnRef idx="2">
                <a:schemeClr val="accent5"/>
              </a:lnRef>
              <a:fillRef idx="0">
                <a:schemeClr val="accent5"/>
              </a:fillRef>
              <a:effectRef idx="1">
                <a:schemeClr val="accent5"/>
              </a:effectRef>
              <a:fontRef idx="minor">
                <a:schemeClr val="tx1"/>
              </a:fontRef>
            </p:style>
          </p:cxnSp>
        </p:grpSp>
      </p:grpSp>
      <p:grpSp>
        <p:nvGrpSpPr>
          <p:cNvPr id="53" name="组合 52"/>
          <p:cNvGrpSpPr>
            <a:grpSpLocks/>
          </p:cNvGrpSpPr>
          <p:nvPr/>
        </p:nvGrpSpPr>
        <p:grpSpPr bwMode="auto">
          <a:xfrm>
            <a:off x="1701080" y="2640622"/>
            <a:ext cx="1855788" cy="1245203"/>
            <a:chOff x="1358456" y="2807987"/>
            <a:chExt cx="1855901" cy="1244612"/>
          </a:xfrm>
        </p:grpSpPr>
        <p:sp>
          <p:nvSpPr>
            <p:cNvPr id="54" name="圆角矩形 53"/>
            <p:cNvSpPr/>
            <p:nvPr/>
          </p:nvSpPr>
          <p:spPr bwMode="auto">
            <a:xfrm>
              <a:off x="1402909" y="3682887"/>
              <a:ext cx="1751120" cy="358605"/>
            </a:xfrm>
            <a:prstGeom prst="roundRect">
              <a:avLst/>
            </a:prstGeom>
            <a:noFill/>
            <a:ln>
              <a:solidFill>
                <a:schemeClr val="accent3">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5" name="文本框 3"/>
            <p:cNvSpPr txBox="1">
              <a:spLocks noChangeArrowheads="1"/>
            </p:cNvSpPr>
            <p:nvPr/>
          </p:nvSpPr>
          <p:spPr bwMode="auto">
            <a:xfrm>
              <a:off x="1358456" y="3683267"/>
              <a:ext cx="18559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chemeClr val="accent3">
                      <a:lumMod val="50000"/>
                    </a:schemeClr>
                  </a:solidFill>
                  <a:latin typeface="微软雅黑" panose="020B0503020204020204" pitchFamily="34" charset="-122"/>
                  <a:ea typeface="微软雅黑" panose="020B0503020204020204" pitchFamily="34" charset="-122"/>
                </a:rPr>
                <a:t>大数据处理中心</a:t>
              </a:r>
            </a:p>
          </p:txBody>
        </p:sp>
        <p:cxnSp>
          <p:nvCxnSpPr>
            <p:cNvPr id="56" name="直接连接符 55"/>
            <p:cNvCxnSpPr/>
            <p:nvPr/>
          </p:nvCxnSpPr>
          <p:spPr>
            <a:xfrm>
              <a:off x="2247510" y="2807987"/>
              <a:ext cx="0" cy="855857"/>
            </a:xfrm>
            <a:prstGeom prst="line">
              <a:avLst/>
            </a:prstGeom>
            <a:ln>
              <a:solidFill>
                <a:schemeClr val="accent3">
                  <a:lumMod val="65000"/>
                </a:schemeClr>
              </a:solidFill>
            </a:ln>
          </p:spPr>
          <p:style>
            <a:lnRef idx="2">
              <a:schemeClr val="accent5"/>
            </a:lnRef>
            <a:fillRef idx="0">
              <a:schemeClr val="accent5"/>
            </a:fillRef>
            <a:effectRef idx="1">
              <a:schemeClr val="accent5"/>
            </a:effectRef>
            <a:fontRef idx="minor">
              <a:schemeClr val="tx1"/>
            </a:fontRef>
          </p:style>
        </p:cxnSp>
      </p:grpSp>
      <p:grpSp>
        <p:nvGrpSpPr>
          <p:cNvPr id="57" name="组合 56"/>
          <p:cNvGrpSpPr>
            <a:grpSpLocks/>
          </p:cNvGrpSpPr>
          <p:nvPr/>
        </p:nvGrpSpPr>
        <p:grpSpPr bwMode="auto">
          <a:xfrm>
            <a:off x="1806649" y="3835554"/>
            <a:ext cx="1616075" cy="1306838"/>
            <a:chOff x="1462970" y="3767581"/>
            <a:chExt cx="1616048" cy="1308307"/>
          </a:xfrm>
        </p:grpSpPr>
        <p:sp>
          <p:nvSpPr>
            <p:cNvPr id="58" name="圆角矩形 57"/>
            <p:cNvSpPr/>
            <p:nvPr/>
          </p:nvSpPr>
          <p:spPr bwMode="auto">
            <a:xfrm>
              <a:off x="1462970" y="4703995"/>
              <a:ext cx="1596998" cy="357588"/>
            </a:xfrm>
            <a:prstGeom prst="roundRect">
              <a:avLst/>
            </a:prstGeom>
            <a:noFill/>
            <a:ln>
              <a:solidFill>
                <a:schemeClr val="accent3">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9" name="文本框 3"/>
            <p:cNvSpPr txBox="1">
              <a:spLocks noChangeArrowheads="1"/>
            </p:cNvSpPr>
            <p:nvPr/>
          </p:nvSpPr>
          <p:spPr bwMode="auto">
            <a:xfrm>
              <a:off x="1503445" y="4706556"/>
              <a:ext cx="15755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b="1" dirty="0">
                  <a:solidFill>
                    <a:schemeClr val="accent3">
                      <a:lumMod val="50000"/>
                    </a:schemeClr>
                  </a:solidFill>
                  <a:latin typeface="微软雅黑" panose="020B0503020204020204" pitchFamily="34" charset="-122"/>
                  <a:ea typeface="微软雅黑" panose="020B0503020204020204" pitchFamily="34" charset="-122"/>
                </a:rPr>
                <a:t>信息发布平台</a:t>
              </a:r>
            </a:p>
          </p:txBody>
        </p:sp>
        <p:cxnSp>
          <p:nvCxnSpPr>
            <p:cNvPr id="60" name="直接连接符 59"/>
            <p:cNvCxnSpPr/>
            <p:nvPr/>
          </p:nvCxnSpPr>
          <p:spPr>
            <a:xfrm>
              <a:off x="2247182" y="3767581"/>
              <a:ext cx="0" cy="949129"/>
            </a:xfrm>
            <a:prstGeom prst="line">
              <a:avLst/>
            </a:prstGeom>
            <a:ln>
              <a:solidFill>
                <a:schemeClr val="accent3">
                  <a:lumMod val="65000"/>
                </a:schemeClr>
              </a:solidFill>
            </a:ln>
          </p:spPr>
          <p:style>
            <a:lnRef idx="2">
              <a:schemeClr val="accent5"/>
            </a:lnRef>
            <a:fillRef idx="0">
              <a:schemeClr val="accent5"/>
            </a:fillRef>
            <a:effectRef idx="1">
              <a:schemeClr val="accent5"/>
            </a:effectRef>
            <a:fontRef idx="minor">
              <a:schemeClr val="tx1"/>
            </a:fontRef>
          </p:style>
        </p:cxnSp>
      </p:grpSp>
      <p:grpSp>
        <p:nvGrpSpPr>
          <p:cNvPr id="61" name="组合 60"/>
          <p:cNvGrpSpPr>
            <a:grpSpLocks/>
          </p:cNvGrpSpPr>
          <p:nvPr/>
        </p:nvGrpSpPr>
        <p:grpSpPr bwMode="auto">
          <a:xfrm>
            <a:off x="736674" y="5136043"/>
            <a:ext cx="4127500" cy="1012825"/>
            <a:chOff x="392945" y="5068218"/>
            <a:chExt cx="4128178" cy="1013882"/>
          </a:xfrm>
        </p:grpSpPr>
        <p:sp>
          <p:nvSpPr>
            <p:cNvPr id="62" name="圆角矩形 61"/>
            <p:cNvSpPr/>
            <p:nvPr/>
          </p:nvSpPr>
          <p:spPr bwMode="auto">
            <a:xfrm>
              <a:off x="392945" y="5705469"/>
              <a:ext cx="1093968" cy="359149"/>
            </a:xfrm>
            <a:prstGeom prst="roundRect">
              <a:avLst/>
            </a:prstGeom>
            <a:noFill/>
            <a:ln>
              <a:solidFill>
                <a:schemeClr val="accent3">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3" name="文本框 3"/>
            <p:cNvSpPr txBox="1">
              <a:spLocks noChangeArrowheads="1"/>
            </p:cNvSpPr>
            <p:nvPr/>
          </p:nvSpPr>
          <p:spPr bwMode="auto">
            <a:xfrm>
              <a:off x="467544" y="5712768"/>
              <a:ext cx="1022474" cy="368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dirty="0">
                  <a:latin typeface="微软雅黑" panose="020B0503020204020204" pitchFamily="34" charset="-122"/>
                  <a:ea typeface="微软雅黑" panose="020B0503020204020204" pitchFamily="34" charset="-122"/>
                </a:rPr>
                <a:t>  </a:t>
              </a:r>
              <a:r>
                <a:rPr lang="zh-CN" altLang="en-US" sz="1800" b="1" dirty="0">
                  <a:solidFill>
                    <a:schemeClr val="accent3">
                      <a:lumMod val="50000"/>
                    </a:schemeClr>
                  </a:solidFill>
                  <a:latin typeface="微软雅黑" panose="020B0503020204020204" pitchFamily="34" charset="-122"/>
                  <a:ea typeface="微软雅黑" panose="020B0503020204020204" pitchFamily="34" charset="-122"/>
                </a:rPr>
                <a:t>公众</a:t>
              </a:r>
            </a:p>
          </p:txBody>
        </p:sp>
        <p:sp>
          <p:nvSpPr>
            <p:cNvPr id="64" name="圆角矩形 63"/>
            <p:cNvSpPr/>
            <p:nvPr/>
          </p:nvSpPr>
          <p:spPr bwMode="auto">
            <a:xfrm>
              <a:off x="1701260" y="5705469"/>
              <a:ext cx="1093968" cy="359149"/>
            </a:xfrm>
            <a:prstGeom prst="roundRect">
              <a:avLst/>
            </a:prstGeom>
            <a:noFill/>
            <a:ln>
              <a:solidFill>
                <a:schemeClr val="accent3">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5" name="文本框 3"/>
            <p:cNvSpPr txBox="1">
              <a:spLocks noChangeArrowheads="1"/>
            </p:cNvSpPr>
            <p:nvPr/>
          </p:nvSpPr>
          <p:spPr bwMode="auto">
            <a:xfrm>
              <a:off x="1775170" y="5712768"/>
              <a:ext cx="1022474" cy="368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chemeClr val="accent3">
                      <a:lumMod val="50000"/>
                    </a:schemeClr>
                  </a:solidFill>
                  <a:latin typeface="微软雅黑" panose="020B0503020204020204" pitchFamily="34" charset="-122"/>
                  <a:ea typeface="微软雅黑" panose="020B0503020204020204" pitchFamily="34" charset="-122"/>
                </a:rPr>
                <a:t>运营方</a:t>
              </a:r>
            </a:p>
          </p:txBody>
        </p:sp>
        <p:sp>
          <p:nvSpPr>
            <p:cNvPr id="66" name="圆角矩形 65"/>
            <p:cNvSpPr/>
            <p:nvPr/>
          </p:nvSpPr>
          <p:spPr bwMode="auto">
            <a:xfrm>
              <a:off x="3004812" y="5713416"/>
              <a:ext cx="1251155" cy="359149"/>
            </a:xfrm>
            <a:prstGeom prst="roundRect">
              <a:avLst/>
            </a:prstGeom>
            <a:noFill/>
            <a:ln>
              <a:solidFill>
                <a:schemeClr val="accent3">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7" name="文本框 3"/>
            <p:cNvSpPr txBox="1">
              <a:spLocks noChangeArrowheads="1"/>
            </p:cNvSpPr>
            <p:nvPr/>
          </p:nvSpPr>
          <p:spPr bwMode="auto">
            <a:xfrm>
              <a:off x="2945550" y="5712768"/>
              <a:ext cx="15755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dirty="0">
                  <a:latin typeface="微软雅黑" panose="020B0503020204020204" pitchFamily="34" charset="-122"/>
                  <a:ea typeface="微软雅黑" panose="020B0503020204020204" pitchFamily="34" charset="-122"/>
                </a:rPr>
                <a:t>  </a:t>
              </a:r>
              <a:r>
                <a:rPr lang="zh-CN" altLang="en-US" sz="1800" b="1" dirty="0">
                  <a:solidFill>
                    <a:schemeClr val="accent3">
                      <a:lumMod val="50000"/>
                    </a:schemeClr>
                  </a:solidFill>
                  <a:latin typeface="微软雅黑" panose="020B0503020204020204" pitchFamily="34" charset="-122"/>
                  <a:ea typeface="微软雅黑" panose="020B0503020204020204" pitchFamily="34" charset="-122"/>
                </a:rPr>
                <a:t>监管部门</a:t>
              </a:r>
            </a:p>
          </p:txBody>
        </p:sp>
        <p:cxnSp>
          <p:nvCxnSpPr>
            <p:cNvPr id="68" name="直接连接符 67"/>
            <p:cNvCxnSpPr/>
            <p:nvPr/>
          </p:nvCxnSpPr>
          <p:spPr>
            <a:xfrm>
              <a:off x="2247450" y="5068218"/>
              <a:ext cx="0" cy="599112"/>
            </a:xfrm>
            <a:prstGeom prst="line">
              <a:avLst/>
            </a:prstGeom>
            <a:ln>
              <a:solidFill>
                <a:schemeClr val="accent3">
                  <a:lumMod val="65000"/>
                </a:schemeClr>
              </a:solidFill>
            </a:ln>
          </p:spPr>
          <p:style>
            <a:lnRef idx="2">
              <a:schemeClr val="accent5"/>
            </a:lnRef>
            <a:fillRef idx="0">
              <a:schemeClr val="accent5"/>
            </a:fillRef>
            <a:effectRef idx="1">
              <a:schemeClr val="accent5"/>
            </a:effectRef>
            <a:fontRef idx="minor">
              <a:schemeClr val="tx1"/>
            </a:fontRef>
          </p:style>
        </p:cxnSp>
        <p:cxnSp>
          <p:nvCxnSpPr>
            <p:cNvPr id="69" name="直接连接符 68"/>
            <p:cNvCxnSpPr/>
            <p:nvPr/>
          </p:nvCxnSpPr>
          <p:spPr>
            <a:xfrm>
              <a:off x="3630390" y="5368568"/>
              <a:ext cx="0" cy="344200"/>
            </a:xfrm>
            <a:prstGeom prst="line">
              <a:avLst/>
            </a:prstGeom>
            <a:ln>
              <a:solidFill>
                <a:schemeClr val="accent3">
                  <a:lumMod val="65000"/>
                </a:schemeClr>
              </a:solidFill>
            </a:ln>
          </p:spPr>
          <p:style>
            <a:lnRef idx="2">
              <a:schemeClr val="accent5"/>
            </a:lnRef>
            <a:fillRef idx="0">
              <a:schemeClr val="accent5"/>
            </a:fillRef>
            <a:effectRef idx="1">
              <a:schemeClr val="accent5"/>
            </a:effectRef>
            <a:fontRef idx="minor">
              <a:schemeClr val="tx1"/>
            </a:fontRef>
          </p:style>
        </p:cxnSp>
        <p:cxnSp>
          <p:nvCxnSpPr>
            <p:cNvPr id="71" name="直接连接符 70"/>
            <p:cNvCxnSpPr>
              <a:endCxn id="62" idx="0"/>
            </p:cNvCxnSpPr>
            <p:nvPr/>
          </p:nvCxnSpPr>
          <p:spPr>
            <a:xfrm flipH="1">
              <a:off x="939929" y="5384460"/>
              <a:ext cx="794" cy="321010"/>
            </a:xfrm>
            <a:prstGeom prst="line">
              <a:avLst/>
            </a:prstGeom>
            <a:ln>
              <a:solidFill>
                <a:schemeClr val="accent3">
                  <a:lumMod val="65000"/>
                </a:schemeClr>
              </a:solidFill>
            </a:ln>
          </p:spPr>
          <p:style>
            <a:lnRef idx="2">
              <a:schemeClr val="accent5"/>
            </a:lnRef>
            <a:fillRef idx="0">
              <a:schemeClr val="accent5"/>
            </a:fillRef>
            <a:effectRef idx="1">
              <a:schemeClr val="accent5"/>
            </a:effectRef>
            <a:fontRef idx="minor">
              <a:schemeClr val="tx1"/>
            </a:fontRef>
          </p:style>
        </p:cxnSp>
        <p:cxnSp>
          <p:nvCxnSpPr>
            <p:cNvPr id="72" name="直接连接符 71"/>
            <p:cNvCxnSpPr/>
            <p:nvPr/>
          </p:nvCxnSpPr>
          <p:spPr>
            <a:xfrm flipV="1">
              <a:off x="940723" y="5355855"/>
              <a:ext cx="2689667" cy="12713"/>
            </a:xfrm>
            <a:prstGeom prst="line">
              <a:avLst/>
            </a:prstGeom>
            <a:ln>
              <a:solidFill>
                <a:schemeClr val="accent3">
                  <a:lumMod val="65000"/>
                </a:schemeClr>
              </a:solidFill>
            </a:ln>
          </p:spPr>
          <p:style>
            <a:lnRef idx="2">
              <a:schemeClr val="accent5"/>
            </a:lnRef>
            <a:fillRef idx="0">
              <a:schemeClr val="accent5"/>
            </a:fillRef>
            <a:effectRef idx="1">
              <a:schemeClr val="accent5"/>
            </a:effectRef>
            <a:fontRef idx="minor">
              <a:schemeClr val="tx1"/>
            </a:fontRef>
          </p:style>
        </p:cxnSp>
      </p:grpSp>
      <p:grpSp>
        <p:nvGrpSpPr>
          <p:cNvPr id="73" name="组合 72"/>
          <p:cNvGrpSpPr>
            <a:grpSpLocks/>
          </p:cNvGrpSpPr>
          <p:nvPr/>
        </p:nvGrpSpPr>
        <p:grpSpPr bwMode="auto">
          <a:xfrm>
            <a:off x="5220104" y="1234089"/>
            <a:ext cx="3384550" cy="1455737"/>
            <a:chOff x="4879281" y="1557338"/>
            <a:chExt cx="3385244" cy="1455737"/>
          </a:xfrm>
        </p:grpSpPr>
        <p:grpSp>
          <p:nvGrpSpPr>
            <p:cNvPr id="74" name="组合 93"/>
            <p:cNvGrpSpPr>
              <a:grpSpLocks/>
            </p:cNvGrpSpPr>
            <p:nvPr/>
          </p:nvGrpSpPr>
          <p:grpSpPr bwMode="auto">
            <a:xfrm>
              <a:off x="5219076" y="1557338"/>
              <a:ext cx="3045449" cy="1455737"/>
              <a:chOff x="5219448" y="1557232"/>
              <a:chExt cx="3044953" cy="1455736"/>
            </a:xfrm>
          </p:grpSpPr>
          <p:cxnSp>
            <p:nvCxnSpPr>
              <p:cNvPr id="76" name="直接连接符 75"/>
              <p:cNvCxnSpPr/>
              <p:nvPr/>
            </p:nvCxnSpPr>
            <p:spPr>
              <a:xfrm>
                <a:off x="5219448" y="1754082"/>
                <a:ext cx="504846" cy="0"/>
              </a:xfrm>
              <a:prstGeom prst="line">
                <a:avLst/>
              </a:prstGeom>
              <a:ln>
                <a:solidFill>
                  <a:srgbClr val="002060"/>
                </a:solidFill>
              </a:ln>
            </p:spPr>
            <p:style>
              <a:lnRef idx="2">
                <a:schemeClr val="accent1"/>
              </a:lnRef>
              <a:fillRef idx="0">
                <a:schemeClr val="accent1"/>
              </a:fillRef>
              <a:effectRef idx="1">
                <a:schemeClr val="accent1"/>
              </a:effectRef>
              <a:fontRef idx="minor">
                <a:schemeClr val="tx1"/>
              </a:fontRef>
            </p:style>
          </p:cxnSp>
          <p:cxnSp>
            <p:nvCxnSpPr>
              <p:cNvPr id="77" name="直接连接符 76"/>
              <p:cNvCxnSpPr/>
              <p:nvPr/>
            </p:nvCxnSpPr>
            <p:spPr>
              <a:xfrm>
                <a:off x="5219448" y="2276369"/>
                <a:ext cx="504846" cy="0"/>
              </a:xfrm>
              <a:prstGeom prst="line">
                <a:avLst/>
              </a:prstGeom>
              <a:ln>
                <a:solidFill>
                  <a:srgbClr val="002060"/>
                </a:solidFill>
              </a:ln>
            </p:spPr>
            <p:style>
              <a:lnRef idx="2">
                <a:schemeClr val="accent1"/>
              </a:lnRef>
              <a:fillRef idx="0">
                <a:schemeClr val="accent1"/>
              </a:fillRef>
              <a:effectRef idx="1">
                <a:schemeClr val="accent1"/>
              </a:effectRef>
              <a:fontRef idx="minor">
                <a:schemeClr val="tx1"/>
              </a:fontRef>
            </p:style>
          </p:cxnSp>
          <p:cxnSp>
            <p:nvCxnSpPr>
              <p:cNvPr id="78" name="直接连接符 77"/>
              <p:cNvCxnSpPr/>
              <p:nvPr/>
            </p:nvCxnSpPr>
            <p:spPr>
              <a:xfrm>
                <a:off x="5219448" y="2852631"/>
                <a:ext cx="504846" cy="0"/>
              </a:xfrm>
              <a:prstGeom prst="line">
                <a:avLst/>
              </a:prstGeom>
              <a:ln>
                <a:solidFill>
                  <a:srgbClr val="002060"/>
                </a:solidFill>
              </a:ln>
            </p:spPr>
            <p:style>
              <a:lnRef idx="2">
                <a:schemeClr val="accent1"/>
              </a:lnRef>
              <a:fillRef idx="0">
                <a:schemeClr val="accent1"/>
              </a:fillRef>
              <a:effectRef idx="1">
                <a:schemeClr val="accent1"/>
              </a:effectRef>
              <a:fontRef idx="minor">
                <a:schemeClr val="tx1"/>
              </a:fontRef>
            </p:style>
          </p:cxnSp>
          <p:cxnSp>
            <p:nvCxnSpPr>
              <p:cNvPr id="79" name="直接连接符 78"/>
              <p:cNvCxnSpPr/>
              <p:nvPr/>
            </p:nvCxnSpPr>
            <p:spPr>
              <a:xfrm>
                <a:off x="5219448" y="1754082"/>
                <a:ext cx="0" cy="1098549"/>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sp>
            <p:nvSpPr>
              <p:cNvPr id="80" name="文本框 67"/>
              <p:cNvSpPr txBox="1">
                <a:spLocks noChangeArrowheads="1"/>
              </p:cNvSpPr>
              <p:nvPr/>
            </p:nvSpPr>
            <p:spPr bwMode="auto">
              <a:xfrm>
                <a:off x="5724128" y="1557232"/>
                <a:ext cx="2540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监测技术研发</a:t>
                </a:r>
              </a:p>
            </p:txBody>
          </p:sp>
          <p:sp>
            <p:nvSpPr>
              <p:cNvPr id="81" name="文本框 73"/>
              <p:cNvSpPr txBox="1">
                <a:spLocks noChangeArrowheads="1"/>
              </p:cNvSpPr>
              <p:nvPr/>
            </p:nvSpPr>
            <p:spPr bwMode="auto">
              <a:xfrm>
                <a:off x="5724128" y="2066847"/>
                <a:ext cx="2540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FontTx/>
                  <a:buNone/>
                </a:pPr>
                <a:r>
                  <a:rPr lang="zh-CN" altLang="en-US" sz="1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监测装备研发</a:t>
                </a:r>
              </a:p>
            </p:txBody>
          </p:sp>
          <p:sp>
            <p:nvSpPr>
              <p:cNvPr id="82" name="文本框 74"/>
              <p:cNvSpPr txBox="1">
                <a:spLocks noChangeArrowheads="1"/>
              </p:cNvSpPr>
              <p:nvPr/>
            </p:nvSpPr>
            <p:spPr bwMode="auto">
              <a:xfrm>
                <a:off x="5724127" y="2643636"/>
                <a:ext cx="2540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监测点的布设</a:t>
                </a:r>
              </a:p>
            </p:txBody>
          </p:sp>
        </p:grpSp>
        <p:cxnSp>
          <p:nvCxnSpPr>
            <p:cNvPr id="75" name="直接连接符 74"/>
            <p:cNvCxnSpPr/>
            <p:nvPr/>
          </p:nvCxnSpPr>
          <p:spPr>
            <a:xfrm>
              <a:off x="4879281" y="2276475"/>
              <a:ext cx="338207" cy="0"/>
            </a:xfrm>
            <a:prstGeom prst="line">
              <a:avLst/>
            </a:prstGeom>
            <a:ln>
              <a:solidFill>
                <a:srgbClr val="002060"/>
              </a:solidFill>
            </a:ln>
          </p:spPr>
          <p:style>
            <a:lnRef idx="2">
              <a:schemeClr val="accent2"/>
            </a:lnRef>
            <a:fillRef idx="0">
              <a:schemeClr val="accent2"/>
            </a:fillRef>
            <a:effectRef idx="1">
              <a:schemeClr val="accent2"/>
            </a:effectRef>
            <a:fontRef idx="minor">
              <a:schemeClr val="tx1"/>
            </a:fontRef>
          </p:style>
        </p:cxnSp>
      </p:grpSp>
      <p:grpSp>
        <p:nvGrpSpPr>
          <p:cNvPr id="87" name="组合 86"/>
          <p:cNvGrpSpPr>
            <a:grpSpLocks/>
          </p:cNvGrpSpPr>
          <p:nvPr/>
        </p:nvGrpSpPr>
        <p:grpSpPr bwMode="auto">
          <a:xfrm>
            <a:off x="5222949" y="2956536"/>
            <a:ext cx="3384550" cy="1393825"/>
            <a:chOff x="4879281" y="3379788"/>
            <a:chExt cx="3385244" cy="1393825"/>
          </a:xfrm>
        </p:grpSpPr>
        <p:grpSp>
          <p:nvGrpSpPr>
            <p:cNvPr id="95" name="组合 95"/>
            <p:cNvGrpSpPr>
              <a:grpSpLocks/>
            </p:cNvGrpSpPr>
            <p:nvPr/>
          </p:nvGrpSpPr>
          <p:grpSpPr bwMode="auto">
            <a:xfrm>
              <a:off x="5218113" y="3379788"/>
              <a:ext cx="3046412" cy="1393825"/>
              <a:chOff x="5217393" y="3379731"/>
              <a:chExt cx="3047007" cy="1393713"/>
            </a:xfrm>
          </p:grpSpPr>
          <p:cxnSp>
            <p:nvCxnSpPr>
              <p:cNvPr id="101" name="直接连接符 100"/>
              <p:cNvCxnSpPr/>
              <p:nvPr/>
            </p:nvCxnSpPr>
            <p:spPr>
              <a:xfrm>
                <a:off x="5219944" y="3576565"/>
                <a:ext cx="503439" cy="0"/>
              </a:xfrm>
              <a:prstGeom prst="line">
                <a:avLst/>
              </a:prstGeom>
              <a:ln>
                <a:solidFill>
                  <a:srgbClr val="002060"/>
                </a:solidFill>
              </a:ln>
            </p:spPr>
            <p:style>
              <a:lnRef idx="2">
                <a:schemeClr val="accent1"/>
              </a:lnRef>
              <a:fillRef idx="0">
                <a:schemeClr val="accent1"/>
              </a:fillRef>
              <a:effectRef idx="1">
                <a:schemeClr val="accent1"/>
              </a:effectRef>
              <a:fontRef idx="minor">
                <a:schemeClr val="tx1"/>
              </a:fontRef>
            </p:style>
          </p:cxnSp>
          <p:cxnSp>
            <p:nvCxnSpPr>
              <p:cNvPr id="107" name="直接连接符 106"/>
              <p:cNvCxnSpPr/>
              <p:nvPr/>
            </p:nvCxnSpPr>
            <p:spPr>
              <a:xfrm>
                <a:off x="5219944" y="4098810"/>
                <a:ext cx="503439" cy="0"/>
              </a:xfrm>
              <a:prstGeom prst="line">
                <a:avLst/>
              </a:prstGeom>
              <a:ln>
                <a:solidFill>
                  <a:srgbClr val="002060"/>
                </a:solidFill>
              </a:ln>
            </p:spPr>
            <p:style>
              <a:lnRef idx="2">
                <a:schemeClr val="accent1"/>
              </a:lnRef>
              <a:fillRef idx="0">
                <a:schemeClr val="accent1"/>
              </a:fillRef>
              <a:effectRef idx="1">
                <a:schemeClr val="accent1"/>
              </a:effectRef>
              <a:fontRef idx="minor">
                <a:schemeClr val="tx1"/>
              </a:fontRef>
            </p:style>
          </p:cxnSp>
          <p:sp>
            <p:nvSpPr>
              <p:cNvPr id="110" name="文本框 77"/>
              <p:cNvSpPr txBox="1">
                <a:spLocks noChangeArrowheads="1"/>
              </p:cNvSpPr>
              <p:nvPr/>
            </p:nvSpPr>
            <p:spPr bwMode="auto">
              <a:xfrm>
                <a:off x="5724127" y="3379731"/>
                <a:ext cx="2540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信息传输网络建设</a:t>
                </a:r>
              </a:p>
            </p:txBody>
          </p:sp>
          <p:sp>
            <p:nvSpPr>
              <p:cNvPr id="112" name="文本框 78"/>
              <p:cNvSpPr txBox="1">
                <a:spLocks noChangeArrowheads="1"/>
              </p:cNvSpPr>
              <p:nvPr/>
            </p:nvSpPr>
            <p:spPr bwMode="auto">
              <a:xfrm>
                <a:off x="5724127" y="3889346"/>
                <a:ext cx="2540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大数据库建设</a:t>
                </a:r>
              </a:p>
            </p:txBody>
          </p:sp>
          <p:cxnSp>
            <p:nvCxnSpPr>
              <p:cNvPr id="113" name="直接连接符 112"/>
              <p:cNvCxnSpPr/>
              <p:nvPr/>
            </p:nvCxnSpPr>
            <p:spPr>
              <a:xfrm flipH="1">
                <a:off x="5216768" y="3576565"/>
                <a:ext cx="3176" cy="1036554"/>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cxnSp>
            <p:nvCxnSpPr>
              <p:cNvPr id="114" name="直接连接符 113"/>
              <p:cNvCxnSpPr/>
              <p:nvPr/>
            </p:nvCxnSpPr>
            <p:spPr>
              <a:xfrm>
                <a:off x="5216768" y="4613119"/>
                <a:ext cx="503439" cy="0"/>
              </a:xfrm>
              <a:prstGeom prst="line">
                <a:avLst/>
              </a:prstGeom>
              <a:ln>
                <a:solidFill>
                  <a:srgbClr val="002060"/>
                </a:solidFill>
              </a:ln>
            </p:spPr>
            <p:style>
              <a:lnRef idx="2">
                <a:schemeClr val="accent1"/>
              </a:lnRef>
              <a:fillRef idx="0">
                <a:schemeClr val="accent1"/>
              </a:fillRef>
              <a:effectRef idx="1">
                <a:schemeClr val="accent1"/>
              </a:effectRef>
              <a:fontRef idx="minor">
                <a:schemeClr val="tx1"/>
              </a:fontRef>
            </p:style>
          </p:cxnSp>
          <p:sp>
            <p:nvSpPr>
              <p:cNvPr id="115" name="文本框 82"/>
              <p:cNvSpPr txBox="1">
                <a:spLocks noChangeArrowheads="1"/>
              </p:cNvSpPr>
              <p:nvPr/>
            </p:nvSpPr>
            <p:spPr bwMode="auto">
              <a:xfrm>
                <a:off x="5721448" y="4404112"/>
                <a:ext cx="2540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信息管理</a:t>
                </a:r>
              </a:p>
            </p:txBody>
          </p:sp>
        </p:grpSp>
        <p:cxnSp>
          <p:nvCxnSpPr>
            <p:cNvPr id="98" name="直接连接符 97"/>
            <p:cNvCxnSpPr/>
            <p:nvPr/>
          </p:nvCxnSpPr>
          <p:spPr>
            <a:xfrm>
              <a:off x="4879281" y="4098925"/>
              <a:ext cx="338207" cy="0"/>
            </a:xfrm>
            <a:prstGeom prst="line">
              <a:avLst/>
            </a:prstGeom>
            <a:ln>
              <a:solidFill>
                <a:srgbClr val="002060"/>
              </a:solidFill>
            </a:ln>
          </p:spPr>
          <p:style>
            <a:lnRef idx="2">
              <a:schemeClr val="accent2"/>
            </a:lnRef>
            <a:fillRef idx="0">
              <a:schemeClr val="accent2"/>
            </a:fillRef>
            <a:effectRef idx="1">
              <a:schemeClr val="accent2"/>
            </a:effectRef>
            <a:fontRef idx="minor">
              <a:schemeClr val="tx1"/>
            </a:fontRef>
          </p:style>
        </p:cxnSp>
      </p:grpSp>
      <p:grpSp>
        <p:nvGrpSpPr>
          <p:cNvPr id="118" name="组合 117"/>
          <p:cNvGrpSpPr>
            <a:grpSpLocks/>
          </p:cNvGrpSpPr>
          <p:nvPr/>
        </p:nvGrpSpPr>
        <p:grpSpPr bwMode="auto">
          <a:xfrm>
            <a:off x="5222949" y="4880586"/>
            <a:ext cx="3724275" cy="877887"/>
            <a:chOff x="4879281" y="5303838"/>
            <a:chExt cx="3724969" cy="877887"/>
          </a:xfrm>
        </p:grpSpPr>
        <p:grpSp>
          <p:nvGrpSpPr>
            <p:cNvPr id="119" name="组合 98"/>
            <p:cNvGrpSpPr>
              <a:grpSpLocks/>
            </p:cNvGrpSpPr>
            <p:nvPr/>
          </p:nvGrpSpPr>
          <p:grpSpPr bwMode="auto">
            <a:xfrm>
              <a:off x="5218113" y="5303838"/>
              <a:ext cx="3386137" cy="877887"/>
              <a:chOff x="5217392" y="5303046"/>
              <a:chExt cx="3387056" cy="878947"/>
            </a:xfrm>
          </p:grpSpPr>
          <p:cxnSp>
            <p:nvCxnSpPr>
              <p:cNvPr id="121" name="直接连接符 120"/>
              <p:cNvCxnSpPr/>
              <p:nvPr/>
            </p:nvCxnSpPr>
            <p:spPr>
              <a:xfrm>
                <a:off x="5216761" y="5500134"/>
                <a:ext cx="503467" cy="0"/>
              </a:xfrm>
              <a:prstGeom prst="line">
                <a:avLst/>
              </a:prstGeom>
              <a:ln>
                <a:solidFill>
                  <a:srgbClr val="002060"/>
                </a:solidFill>
              </a:ln>
            </p:spPr>
            <p:style>
              <a:lnRef idx="2">
                <a:schemeClr val="accent1"/>
              </a:lnRef>
              <a:fillRef idx="0">
                <a:schemeClr val="accent1"/>
              </a:fillRef>
              <a:effectRef idx="1">
                <a:schemeClr val="accent1"/>
              </a:effectRef>
              <a:fontRef idx="minor">
                <a:schemeClr val="tx1"/>
              </a:fontRef>
            </p:style>
          </p:cxnSp>
          <p:cxnSp>
            <p:nvCxnSpPr>
              <p:cNvPr id="122" name="直接连接符 121"/>
              <p:cNvCxnSpPr/>
              <p:nvPr/>
            </p:nvCxnSpPr>
            <p:spPr>
              <a:xfrm>
                <a:off x="5216761" y="6023051"/>
                <a:ext cx="503467" cy="0"/>
              </a:xfrm>
              <a:prstGeom prst="line">
                <a:avLst/>
              </a:prstGeom>
              <a:ln>
                <a:solidFill>
                  <a:srgbClr val="002060"/>
                </a:solidFill>
              </a:ln>
            </p:spPr>
            <p:style>
              <a:lnRef idx="2">
                <a:schemeClr val="accent1"/>
              </a:lnRef>
              <a:fillRef idx="0">
                <a:schemeClr val="accent1"/>
              </a:fillRef>
              <a:effectRef idx="1">
                <a:schemeClr val="accent1"/>
              </a:effectRef>
              <a:fontRef idx="minor">
                <a:schemeClr val="tx1"/>
              </a:fontRef>
            </p:style>
          </p:cxnSp>
          <p:sp>
            <p:nvSpPr>
              <p:cNvPr id="123" name="文本框 86"/>
              <p:cNvSpPr txBox="1">
                <a:spLocks noChangeArrowheads="1"/>
              </p:cNvSpPr>
              <p:nvPr/>
            </p:nvSpPr>
            <p:spPr bwMode="auto">
              <a:xfrm>
                <a:off x="5721448" y="5303046"/>
                <a:ext cx="2883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信息发布平台及</a:t>
                </a:r>
                <a:r>
                  <a:rPr lang="en-US" altLang="zh-CN" sz="1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APP</a:t>
                </a:r>
                <a:r>
                  <a:rPr lang="zh-CN" altLang="en-US" sz="1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开发</a:t>
                </a:r>
              </a:p>
            </p:txBody>
          </p:sp>
          <p:sp>
            <p:nvSpPr>
              <p:cNvPr id="124" name="文本框 87"/>
              <p:cNvSpPr txBox="1">
                <a:spLocks noChangeArrowheads="1"/>
              </p:cNvSpPr>
              <p:nvPr/>
            </p:nvSpPr>
            <p:spPr bwMode="auto">
              <a:xfrm>
                <a:off x="5721448" y="5812661"/>
                <a:ext cx="2540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6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信息发布平台管理</a:t>
                </a:r>
              </a:p>
            </p:txBody>
          </p:sp>
          <p:cxnSp>
            <p:nvCxnSpPr>
              <p:cNvPr id="125" name="直接连接符 124"/>
              <p:cNvCxnSpPr/>
              <p:nvPr/>
            </p:nvCxnSpPr>
            <p:spPr>
              <a:xfrm>
                <a:off x="5216761" y="5500134"/>
                <a:ext cx="0" cy="532454"/>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grpSp>
        <p:cxnSp>
          <p:nvCxnSpPr>
            <p:cNvPr id="120" name="直接连接符 119"/>
            <p:cNvCxnSpPr/>
            <p:nvPr/>
          </p:nvCxnSpPr>
          <p:spPr>
            <a:xfrm>
              <a:off x="4879281" y="5805488"/>
              <a:ext cx="338201" cy="0"/>
            </a:xfrm>
            <a:prstGeom prst="line">
              <a:avLst/>
            </a:prstGeom>
            <a:ln>
              <a:solidFill>
                <a:srgbClr val="002060"/>
              </a:solidFill>
            </a:ln>
          </p:spPr>
          <p:style>
            <a:lnRef idx="2">
              <a:schemeClr val="accent2"/>
            </a:lnRef>
            <a:fillRef idx="0">
              <a:schemeClr val="accent2"/>
            </a:fillRef>
            <a:effectRef idx="1">
              <a:schemeClr val="accent2"/>
            </a:effectRef>
            <a:fontRef idx="minor">
              <a:schemeClr val="tx1"/>
            </a:fontRef>
          </p:style>
        </p:cxnSp>
      </p:grpSp>
      <p:sp>
        <p:nvSpPr>
          <p:cNvPr id="3" name="文本框 2"/>
          <p:cNvSpPr txBox="1"/>
          <p:nvPr/>
        </p:nvSpPr>
        <p:spPr>
          <a:xfrm>
            <a:off x="1979712" y="782718"/>
            <a:ext cx="1805434" cy="400110"/>
          </a:xfrm>
          <a:prstGeom prst="rect">
            <a:avLst/>
          </a:prstGeom>
          <a:noFill/>
        </p:spPr>
        <p:txBody>
          <a:bodyPr wrap="square" rtlCol="0">
            <a:spAutoFit/>
          </a:bodyPr>
          <a:lstStyle/>
          <a:p>
            <a:r>
              <a:rPr lang="zh-CN" altLang="en-US" sz="2000" b="1" dirty="0" smtClean="0">
                <a:solidFill>
                  <a:srgbClr val="FF0000"/>
                </a:solidFill>
                <a:latin typeface="微软雅黑" panose="020B0503020204020204" pitchFamily="34" charset="-122"/>
                <a:ea typeface="微软雅黑" panose="020B0503020204020204" pitchFamily="34" charset="-122"/>
              </a:rPr>
              <a:t>基本架构</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84" name="文本框 83"/>
          <p:cNvSpPr txBox="1"/>
          <p:nvPr/>
        </p:nvSpPr>
        <p:spPr>
          <a:xfrm>
            <a:off x="6073414" y="780740"/>
            <a:ext cx="1805434" cy="400110"/>
          </a:xfrm>
          <a:prstGeom prst="rect">
            <a:avLst/>
          </a:prstGeom>
          <a:noFill/>
        </p:spPr>
        <p:txBody>
          <a:bodyPr wrap="square" rtlCol="0">
            <a:spAutoFit/>
          </a:bodyPr>
          <a:lstStyle/>
          <a:p>
            <a:r>
              <a:rPr lang="zh-CN" altLang="en-US" sz="2000" b="1" dirty="0" smtClean="0">
                <a:solidFill>
                  <a:srgbClr val="FF0000"/>
                </a:solidFill>
                <a:latin typeface="微软雅黑" panose="020B0503020204020204" pitchFamily="34" charset="-122"/>
                <a:ea typeface="微软雅黑" panose="020B0503020204020204" pitchFamily="34" charset="-122"/>
              </a:rPr>
              <a:t>工作内容</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672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fade">
                                      <p:cBhvr>
                                        <p:cTn id="16" dur="500"/>
                                        <p:tgtEl>
                                          <p:spTgt spid="84"/>
                                        </p:tgtEl>
                                      </p:cBhvr>
                                    </p:animEffect>
                                  </p:childTnLst>
                                </p:cTn>
                              </p:par>
                            </p:childTnLst>
                          </p:cTn>
                        </p:par>
                        <p:par>
                          <p:cTn id="17" fill="hold">
                            <p:stCondLst>
                              <p:cond delay="1000"/>
                            </p:stCondLst>
                            <p:childTnLst>
                              <p:par>
                                <p:cTn id="18" presetID="14" presetClass="entr" presetSubtype="10"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randombar(horizontal)">
                                      <p:cBhvr>
                                        <p:cTn id="20" dur="500"/>
                                        <p:tgtEl>
                                          <p:spTgt spid="40"/>
                                        </p:tgtEl>
                                      </p:cBhvr>
                                    </p:animEffect>
                                  </p:childTnLst>
                                </p:cTn>
                              </p:par>
                            </p:childTnLst>
                          </p:cTn>
                        </p:par>
                        <p:par>
                          <p:cTn id="21" fill="hold">
                            <p:stCondLst>
                              <p:cond delay="1500"/>
                            </p:stCondLst>
                            <p:childTnLst>
                              <p:par>
                                <p:cTn id="22" presetID="16" presetClass="entr" presetSubtype="21"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barn(inVertical)">
                                      <p:cBhvr>
                                        <p:cTn id="24" dur="500"/>
                                        <p:tgtEl>
                                          <p:spTgt spid="73"/>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randombar(horizontal)">
                                      <p:cBhvr>
                                        <p:cTn id="29" dur="500"/>
                                        <p:tgtEl>
                                          <p:spTgt spid="53"/>
                                        </p:tgtEl>
                                      </p:cBhvr>
                                    </p:animEffect>
                                  </p:childTnLst>
                                </p:cTn>
                              </p:par>
                            </p:childTnLst>
                          </p:cTn>
                        </p:par>
                        <p:par>
                          <p:cTn id="30" fill="hold">
                            <p:stCondLst>
                              <p:cond delay="500"/>
                            </p:stCondLst>
                            <p:childTnLst>
                              <p:par>
                                <p:cTn id="31" presetID="16" presetClass="entr" presetSubtype="21" fill="hold" nodeType="after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barn(inVertical)">
                                      <p:cBhvr>
                                        <p:cTn id="33" dur="500"/>
                                        <p:tgtEl>
                                          <p:spTgt spid="87"/>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randombar(horizontal)">
                                      <p:cBhvr>
                                        <p:cTn id="38" dur="500"/>
                                        <p:tgtEl>
                                          <p:spTgt spid="57"/>
                                        </p:tgtEl>
                                      </p:cBhvr>
                                    </p:animEffect>
                                  </p:childTnLst>
                                </p:cTn>
                              </p:par>
                            </p:childTnLst>
                          </p:cTn>
                        </p:par>
                        <p:par>
                          <p:cTn id="39" fill="hold">
                            <p:stCondLst>
                              <p:cond delay="500"/>
                            </p:stCondLst>
                            <p:childTnLst>
                              <p:par>
                                <p:cTn id="40" presetID="14" presetClass="entr" presetSubtype="10"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randombar(horizontal)">
                                      <p:cBhvr>
                                        <p:cTn id="42" dur="500"/>
                                        <p:tgtEl>
                                          <p:spTgt spid="61"/>
                                        </p:tgtEl>
                                      </p:cBhvr>
                                    </p:animEffect>
                                  </p:childTnLst>
                                </p:cTn>
                              </p:par>
                            </p:childTnLst>
                          </p:cTn>
                        </p:par>
                        <p:par>
                          <p:cTn id="43" fill="hold">
                            <p:stCondLst>
                              <p:cond delay="1000"/>
                            </p:stCondLst>
                            <p:childTnLst>
                              <p:par>
                                <p:cTn id="44" presetID="16" presetClass="entr" presetSubtype="21" fill="hold" nodeType="afterEffect">
                                  <p:stCondLst>
                                    <p:cond delay="0"/>
                                  </p:stCondLst>
                                  <p:childTnLst>
                                    <p:set>
                                      <p:cBhvr>
                                        <p:cTn id="45" dur="1" fill="hold">
                                          <p:stCondLst>
                                            <p:cond delay="0"/>
                                          </p:stCondLst>
                                        </p:cTn>
                                        <p:tgtEl>
                                          <p:spTgt spid="118"/>
                                        </p:tgtEl>
                                        <p:attrNameLst>
                                          <p:attrName>style.visibility</p:attrName>
                                        </p:attrNameLst>
                                      </p:cBhvr>
                                      <p:to>
                                        <p:strVal val="visible"/>
                                      </p:to>
                                    </p:set>
                                    <p:animEffect transition="in" filter="barn(inVertical)">
                                      <p:cBhvr>
                                        <p:cTn id="4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9"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3</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核心技术</a:t>
            </a:r>
            <a:endPar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reflection stA="79000" endPos="65000" dist="50800" dir="5400000" sy="-100000" algn="bl" rotWithShape="0"/>
            <a:softEdge rad="31750"/>
          </a:effectLst>
        </p:spPr>
      </p:pic>
      <p:cxnSp>
        <p:nvCxnSpPr>
          <p:cNvPr id="70" name="直接连接符 69"/>
          <p:cNvCxnSpPr/>
          <p:nvPr/>
        </p:nvCxnSpPr>
        <p:spPr>
          <a:xfrm>
            <a:off x="-108623" y="6477660"/>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grpSp>
        <p:nvGrpSpPr>
          <p:cNvPr id="4" name="组合 3"/>
          <p:cNvGrpSpPr/>
          <p:nvPr/>
        </p:nvGrpSpPr>
        <p:grpSpPr>
          <a:xfrm>
            <a:off x="4762473" y="793959"/>
            <a:ext cx="3718048" cy="2665863"/>
            <a:chOff x="104900" y="3756006"/>
            <a:chExt cx="3718048" cy="2665863"/>
          </a:xfrm>
          <a:effectLst/>
        </p:grpSpPr>
        <p:pic>
          <p:nvPicPr>
            <p:cNvPr id="85" name="图片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5535" y="4189463"/>
              <a:ext cx="3427413" cy="223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矩形 1"/>
            <p:cNvSpPr>
              <a:spLocks noChangeArrowheads="1"/>
            </p:cNvSpPr>
            <p:nvPr/>
          </p:nvSpPr>
          <p:spPr bwMode="auto">
            <a:xfrm>
              <a:off x="104900" y="3756006"/>
              <a:ext cx="3095719" cy="400110"/>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spcBef>
                  <a:spcPct val="0"/>
                </a:spcBef>
                <a:buFont typeface="Wingdings" panose="05000000000000000000" pitchFamily="2" charset="2"/>
                <a:buChar char="u"/>
              </a:pPr>
              <a:r>
                <a:rPr lang="zh-CN" altLang="en-US" sz="2000" b="1"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地下污染在线监测</a:t>
              </a:r>
              <a:r>
                <a:rPr lang="zh-CN" altLang="en-US" sz="2000" b="1"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平台</a:t>
              </a:r>
              <a:endPar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 name="组合 4"/>
          <p:cNvGrpSpPr/>
          <p:nvPr/>
        </p:nvGrpSpPr>
        <p:grpSpPr>
          <a:xfrm>
            <a:off x="0" y="827306"/>
            <a:ext cx="4419921" cy="5149822"/>
            <a:chOff x="4025077" y="721774"/>
            <a:chExt cx="4419921" cy="5149822"/>
          </a:xfrm>
          <a:effectLst/>
        </p:grpSpPr>
        <p:sp>
          <p:nvSpPr>
            <p:cNvPr id="86" name="矩形 1"/>
            <p:cNvSpPr>
              <a:spLocks noChangeArrowheads="1"/>
            </p:cNvSpPr>
            <p:nvPr/>
          </p:nvSpPr>
          <p:spPr bwMode="auto">
            <a:xfrm>
              <a:off x="4133730" y="721774"/>
              <a:ext cx="3095719" cy="400110"/>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spcBef>
                  <a:spcPct val="0"/>
                </a:spcBef>
                <a:buFont typeface="Wingdings" panose="05000000000000000000" pitchFamily="2" charset="2"/>
                <a:buChar char="u"/>
              </a:pP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地下污染三维成像技术</a:t>
              </a: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5077" y="1716714"/>
              <a:ext cx="4419921" cy="4154882"/>
            </a:xfrm>
            <a:prstGeom prst="rect">
              <a:avLst/>
            </a:prstGeom>
          </p:spPr>
        </p:pic>
      </p:grpSp>
      <p:grpSp>
        <p:nvGrpSpPr>
          <p:cNvPr id="8" name="组合 7"/>
          <p:cNvGrpSpPr/>
          <p:nvPr/>
        </p:nvGrpSpPr>
        <p:grpSpPr>
          <a:xfrm>
            <a:off x="4758348" y="3581181"/>
            <a:ext cx="3865161" cy="2799211"/>
            <a:chOff x="81360" y="868493"/>
            <a:chExt cx="3865161" cy="2799211"/>
          </a:xfrm>
        </p:grpSpPr>
        <p:sp>
          <p:nvSpPr>
            <p:cNvPr id="83" name="矩形 1"/>
            <p:cNvSpPr>
              <a:spLocks noChangeArrowheads="1"/>
            </p:cNvSpPr>
            <p:nvPr/>
          </p:nvSpPr>
          <p:spPr bwMode="auto">
            <a:xfrm>
              <a:off x="81360" y="868493"/>
              <a:ext cx="3865161" cy="400110"/>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spcBef>
                  <a:spcPct val="0"/>
                </a:spcBef>
                <a:buFont typeface="Wingdings" panose="05000000000000000000" pitchFamily="2" charset="2"/>
                <a:buChar char="u"/>
              </a:pP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地下污染实时监测技术与装备</a:t>
              </a:r>
            </a:p>
          </p:txBody>
        </p:sp>
        <p:pic>
          <p:nvPicPr>
            <p:cNvPr id="15" name="图片 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927" y="1361546"/>
              <a:ext cx="3302628" cy="230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28103" y="4069593"/>
            <a:ext cx="3302628" cy="2298679"/>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28103" y="4071143"/>
            <a:ext cx="3302628" cy="2330475"/>
          </a:xfrm>
          <a:prstGeom prst="rect">
            <a:avLst/>
          </a:prstGeom>
        </p:spPr>
      </p:pic>
    </p:spTree>
    <p:extLst>
      <p:ext uri="{BB962C8B-B14F-4D97-AF65-F5344CB8AC3E}">
        <p14:creationId xmlns:p14="http://schemas.microsoft.com/office/powerpoint/2010/main" val="4176202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4819976" y="3898719"/>
            <a:ext cx="3491880" cy="1558528"/>
          </a:xfrm>
          <a:prstGeom prst="rect">
            <a:avLst/>
          </a:prstGeom>
          <a:solidFill>
            <a:schemeClr val="accent6">
              <a:lumMod val="20000"/>
              <a:lumOff val="80000"/>
              <a:alpha val="72000"/>
            </a:schemeClr>
          </a:solidFill>
          <a:ln w="28575">
            <a:solidFill>
              <a:srgbClr val="FF0000"/>
            </a:solidFill>
            <a:prstDash val="dash"/>
          </a:ln>
          <a:extLst/>
        </p:spPr>
        <p:txBody>
          <a:bodyPr anchor="ctr"/>
          <a:lstStyle/>
          <a:p>
            <a:pPr>
              <a:lnSpc>
                <a:spcPct val="150000"/>
              </a:lnSpc>
            </a:pPr>
            <a:r>
              <a:rPr lang="zh-CN" altLang="en-US" sz="28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不</a:t>
            </a:r>
            <a:r>
              <a:rPr lang="zh-CN" altLang="en-US" sz="28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适宜</a:t>
            </a:r>
          </a:p>
          <a:p>
            <a:pPr>
              <a:lnSpc>
                <a:spcPct val="150000"/>
              </a:lnSpc>
            </a:pPr>
            <a:r>
              <a:rPr lang="zh-CN" altLang="en-US" sz="28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做地下污染实时监测</a:t>
            </a:r>
            <a:endParaRPr lang="en-US" altLang="zh-CN" sz="28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9"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3</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核心技术</a:t>
            </a:r>
            <a:endPar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reflection stA="79000" endPos="65000" dist="50800" dir="5400000" sy="-100000" algn="bl" rotWithShape="0"/>
            <a:softEdge rad="31750"/>
          </a:effectLst>
        </p:spPr>
      </p:pic>
      <p:cxnSp>
        <p:nvCxnSpPr>
          <p:cNvPr id="70" name="直接连接符 69"/>
          <p:cNvCxnSpPr/>
          <p:nvPr/>
        </p:nvCxnSpPr>
        <p:spPr>
          <a:xfrm>
            <a:off x="81360" y="647408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grpSp>
        <p:nvGrpSpPr>
          <p:cNvPr id="8" name="组合 7"/>
          <p:cNvGrpSpPr/>
          <p:nvPr/>
        </p:nvGrpSpPr>
        <p:grpSpPr>
          <a:xfrm>
            <a:off x="315706" y="1333343"/>
            <a:ext cx="4332358" cy="2336833"/>
            <a:chOff x="347654" y="974025"/>
            <a:chExt cx="4332358" cy="2336833"/>
          </a:xfrm>
        </p:grpSpPr>
        <p:pic>
          <p:nvPicPr>
            <p:cNvPr id="15" name="图片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7654" y="974025"/>
              <a:ext cx="1928022" cy="19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699792" y="974025"/>
              <a:ext cx="1801039" cy="19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bwMode="auto">
            <a:xfrm>
              <a:off x="719572" y="2941526"/>
              <a:ext cx="3960440" cy="369332"/>
            </a:xfrm>
            <a:prstGeom prst="rect">
              <a:avLst/>
            </a:prstGeom>
            <a:noFill/>
          </p:spPr>
          <p:txBody>
            <a:bodyPr wrap="square">
              <a:spAutoFit/>
            </a:bodyPr>
            <a:lstStyle/>
            <a:p>
              <a:pPr>
                <a:defRPr/>
              </a:pPr>
              <a:r>
                <a:rPr lang="zh-CN" altLang="en-US" b="1" dirty="0" smtClean="0">
                  <a:latin typeface="微软雅黑" panose="020B0503020204020204" pitchFamily="34" charset="-122"/>
                  <a:ea typeface="微软雅黑" panose="020B0503020204020204" pitchFamily="34" charset="-122"/>
                </a:rPr>
                <a:t>取样分析                      示踪剂</a:t>
              </a:r>
              <a:endParaRPr lang="zh-CN" altLang="en-US" b="1"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47654" y="3662419"/>
            <a:ext cx="3979320" cy="1107996"/>
            <a:chOff x="208185" y="1364745"/>
            <a:chExt cx="3979320" cy="1107996"/>
          </a:xfrm>
        </p:grpSpPr>
        <p:sp>
          <p:nvSpPr>
            <p:cNvPr id="24" name="矩形 23"/>
            <p:cNvSpPr/>
            <p:nvPr/>
          </p:nvSpPr>
          <p:spPr>
            <a:xfrm>
              <a:off x="623148" y="1364745"/>
              <a:ext cx="3564357" cy="1107996"/>
            </a:xfrm>
            <a:prstGeom prst="rect">
              <a:avLst/>
            </a:prstGeom>
            <a:solidFill>
              <a:schemeClr val="bg1">
                <a:lumMod val="95000"/>
                <a:alpha val="60000"/>
              </a:schemeClr>
            </a:solidFill>
            <a:ln w="38100">
              <a:noFill/>
            </a:ln>
          </p:spPr>
          <p:txBody>
            <a:bodyPr wrap="square" rtlCol="0">
              <a:spAutoFit/>
            </a:bodyPr>
            <a:lstStyle/>
            <a:p>
              <a:pPr>
                <a:lnSpc>
                  <a:spcPct val="150000"/>
                </a:lnSpc>
              </a:pPr>
              <a:r>
                <a:rPr lang="zh-CN" altLang="en-US" sz="2400" b="1"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地下污染的特点</a:t>
              </a:r>
              <a:endParaRPr lang="en-US" altLang="zh-CN" sz="2400" b="1"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50000"/>
                </a:lnSpc>
                <a:buFont typeface="Wingdings" panose="05000000000000000000" pitchFamily="2" charset="2"/>
                <a:buChar char="p"/>
              </a:pPr>
              <a:r>
                <a:rPr lang="zh-CN" altLang="en-US" sz="2000" b="1"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隐蔽性、复杂性、动态性。</a:t>
              </a:r>
              <a:endParaRPr lang="en-US" altLang="zh-CN" sz="2000" b="1"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5" name="组合 24"/>
            <p:cNvGrpSpPr/>
            <p:nvPr/>
          </p:nvGrpSpPr>
          <p:grpSpPr>
            <a:xfrm>
              <a:off x="208185" y="1410913"/>
              <a:ext cx="414963" cy="461665"/>
              <a:chOff x="4478210" y="1128543"/>
              <a:chExt cx="414963" cy="461665"/>
            </a:xfrm>
          </p:grpSpPr>
          <p:sp>
            <p:nvSpPr>
              <p:cNvPr id="27" name="椭圆 26"/>
              <p:cNvSpPr/>
              <p:nvPr/>
            </p:nvSpPr>
            <p:spPr>
              <a:xfrm>
                <a:off x="4478210" y="1170944"/>
                <a:ext cx="414963" cy="414963"/>
              </a:xfrm>
              <a:prstGeom prst="ellipse">
                <a:avLst/>
              </a:prstGeom>
              <a:solidFill>
                <a:schemeClr val="bg1">
                  <a:lumMod val="9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rgbClr val="002060"/>
                    </a:solidFill>
                  </a:ln>
                  <a:solidFill>
                    <a:srgbClr val="002060"/>
                  </a:solidFill>
                </a:endParaRPr>
              </a:p>
            </p:txBody>
          </p:sp>
          <p:sp>
            <p:nvSpPr>
              <p:cNvPr id="28" name="矩形 27"/>
              <p:cNvSpPr/>
              <p:nvPr/>
            </p:nvSpPr>
            <p:spPr>
              <a:xfrm>
                <a:off x="4520681" y="1128543"/>
                <a:ext cx="362967" cy="461665"/>
              </a:xfrm>
              <a:prstGeom prst="rect">
                <a:avLst/>
              </a:prstGeom>
            </p:spPr>
            <p:txBody>
              <a:bodyPr wrap="square" anchor="ctr">
                <a:spAutoFit/>
              </a:bodyPr>
              <a:lstStyle/>
              <a:p>
                <a:r>
                  <a:rPr lang="en-US" altLang="zh-CN" sz="2400" b="1" kern="100" dirty="0" smtClean="0">
                    <a:ln w="3175">
                      <a:solidFill>
                        <a:srgbClr val="002060"/>
                      </a:solidFill>
                    </a:ln>
                    <a:solidFill>
                      <a:srgbClr val="00206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1</a:t>
                </a:r>
                <a:endParaRPr lang="zh-CN" altLang="zh-CN" sz="2400" b="1" kern="100" dirty="0">
                  <a:ln w="3175">
                    <a:solidFill>
                      <a:srgbClr val="002060"/>
                    </a:solidFill>
                  </a:ln>
                  <a:solidFill>
                    <a:srgbClr val="00206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26" name="矩形 25"/>
            <p:cNvSpPr/>
            <p:nvPr/>
          </p:nvSpPr>
          <p:spPr>
            <a:xfrm rot="5400000">
              <a:off x="212337" y="1854463"/>
              <a:ext cx="941278"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347654" y="4895874"/>
            <a:ext cx="3979320" cy="1569660"/>
            <a:chOff x="208185" y="1364745"/>
            <a:chExt cx="3979320" cy="1569660"/>
          </a:xfrm>
        </p:grpSpPr>
        <p:sp>
          <p:nvSpPr>
            <p:cNvPr id="30" name="矩形 29"/>
            <p:cNvSpPr/>
            <p:nvPr/>
          </p:nvSpPr>
          <p:spPr>
            <a:xfrm>
              <a:off x="623148" y="1364745"/>
              <a:ext cx="3564357" cy="1569660"/>
            </a:xfrm>
            <a:prstGeom prst="rect">
              <a:avLst/>
            </a:prstGeom>
            <a:solidFill>
              <a:schemeClr val="bg1">
                <a:lumMod val="95000"/>
                <a:alpha val="60000"/>
              </a:schemeClr>
            </a:solidFill>
            <a:ln w="38100">
              <a:noFill/>
            </a:ln>
          </p:spPr>
          <p:txBody>
            <a:bodyPr wrap="square" rtlCol="0">
              <a:spAutoFit/>
            </a:bodyPr>
            <a:lstStyle/>
            <a:p>
              <a:pPr>
                <a:lnSpc>
                  <a:spcPct val="150000"/>
                </a:lnSpc>
              </a:pPr>
              <a:r>
                <a:rPr lang="zh-CN" altLang="en-US" sz="2400" b="1"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传统环境工程技术手段</a:t>
              </a:r>
              <a:endParaRPr lang="en-US" altLang="zh-CN" sz="2400" b="1"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50000"/>
                </a:lnSpc>
                <a:buFont typeface="Wingdings" panose="05000000000000000000" pitchFamily="2" charset="2"/>
                <a:buChar char="p"/>
              </a:pPr>
              <a:r>
                <a:rPr lang="zh-CN" altLang="en-US" sz="2000" b="1"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数据单一、周期长、二次污染。</a:t>
              </a:r>
              <a:endPar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1" name="组合 30"/>
            <p:cNvGrpSpPr/>
            <p:nvPr/>
          </p:nvGrpSpPr>
          <p:grpSpPr>
            <a:xfrm>
              <a:off x="208185" y="1410913"/>
              <a:ext cx="414963" cy="461665"/>
              <a:chOff x="4478210" y="1128543"/>
              <a:chExt cx="414963" cy="461665"/>
            </a:xfrm>
          </p:grpSpPr>
          <p:sp>
            <p:nvSpPr>
              <p:cNvPr id="33" name="椭圆 32"/>
              <p:cNvSpPr/>
              <p:nvPr/>
            </p:nvSpPr>
            <p:spPr>
              <a:xfrm>
                <a:off x="4478210" y="1170944"/>
                <a:ext cx="414963" cy="414963"/>
              </a:xfrm>
              <a:prstGeom prst="ellipse">
                <a:avLst/>
              </a:prstGeom>
              <a:solidFill>
                <a:schemeClr val="bg1">
                  <a:lumMod val="9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rgbClr val="002060"/>
                    </a:solidFill>
                  </a:ln>
                  <a:solidFill>
                    <a:srgbClr val="002060"/>
                  </a:solidFill>
                </a:endParaRPr>
              </a:p>
            </p:txBody>
          </p:sp>
          <p:sp>
            <p:nvSpPr>
              <p:cNvPr id="34" name="矩形 33"/>
              <p:cNvSpPr/>
              <p:nvPr/>
            </p:nvSpPr>
            <p:spPr>
              <a:xfrm>
                <a:off x="4520681" y="1128543"/>
                <a:ext cx="362967" cy="461665"/>
              </a:xfrm>
              <a:prstGeom prst="rect">
                <a:avLst/>
              </a:prstGeom>
            </p:spPr>
            <p:txBody>
              <a:bodyPr wrap="square" anchor="ctr">
                <a:spAutoFit/>
              </a:bodyPr>
              <a:lstStyle/>
              <a:p>
                <a:r>
                  <a:rPr lang="en-US" altLang="zh-CN" sz="2400" b="1" kern="100" dirty="0">
                    <a:ln w="3175">
                      <a:solidFill>
                        <a:srgbClr val="002060"/>
                      </a:solidFill>
                    </a:ln>
                    <a:solidFill>
                      <a:srgbClr val="00206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2</a:t>
                </a:r>
                <a:endParaRPr lang="zh-CN" altLang="zh-CN" sz="2400" b="1" kern="100" dirty="0">
                  <a:ln w="3175">
                    <a:solidFill>
                      <a:srgbClr val="002060"/>
                    </a:solidFill>
                  </a:ln>
                  <a:solidFill>
                    <a:srgbClr val="00206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32" name="矩形 31"/>
            <p:cNvSpPr/>
            <p:nvPr/>
          </p:nvSpPr>
          <p:spPr>
            <a:xfrm rot="5400000">
              <a:off x="212337" y="1854463"/>
              <a:ext cx="941278"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81360" y="677471"/>
            <a:ext cx="3262432" cy="511807"/>
          </a:xfrm>
          <a:prstGeom prst="rect">
            <a:avLst/>
          </a:prstGeom>
        </p:spPr>
        <p:txBody>
          <a:bodyPr wrap="none">
            <a:spAutoFit/>
          </a:bodyPr>
          <a:lstStyle/>
          <a:p>
            <a:pPr indent="-180000" algn="ctr">
              <a:lnSpc>
                <a:spcPts val="3600"/>
              </a:lnSpc>
              <a:spcBef>
                <a:spcPct val="0"/>
              </a:spcBef>
              <a:buClr>
                <a:srgbClr val="FF0000"/>
              </a:buClr>
              <a:buSzPct val="80000"/>
              <a:defRPr/>
            </a:pPr>
            <a:r>
              <a:rPr lang="zh-CN" altLang="en-US" sz="2400" b="1" kern="0" dirty="0">
                <a:solidFill>
                  <a:srgbClr val="FF0000"/>
                </a:solidFill>
                <a:latin typeface="微软雅黑" panose="020B0503020204020204" pitchFamily="34" charset="-122"/>
                <a:ea typeface="微软雅黑" panose="020B0503020204020204" pitchFamily="34" charset="-122"/>
              </a:rPr>
              <a:t>传统环境工程技术手段</a:t>
            </a:r>
            <a:endParaRPr lang="en-US" altLang="zh-CN" sz="2400" b="1" kern="0" dirty="0">
              <a:solidFill>
                <a:srgbClr val="FF0000"/>
              </a:solidFill>
              <a:latin typeface="微软雅黑" panose="020B0503020204020204" pitchFamily="34" charset="-122"/>
              <a:ea typeface="微软雅黑" panose="020B0503020204020204" pitchFamily="34" charset="-122"/>
            </a:endParaRPr>
          </a:p>
        </p:txBody>
      </p:sp>
      <p:sp>
        <p:nvSpPr>
          <p:cNvPr id="44" name="右箭头 74"/>
          <p:cNvSpPr/>
          <p:nvPr/>
        </p:nvSpPr>
        <p:spPr>
          <a:xfrm>
            <a:off x="2748516" y="4594183"/>
            <a:ext cx="1844475" cy="425796"/>
          </a:xfrm>
          <a:custGeom>
            <a:avLst/>
            <a:gdLst>
              <a:gd name="connsiteX0" fmla="*/ 0 w 978408"/>
              <a:gd name="connsiteY0" fmla="*/ 121158 h 484632"/>
              <a:gd name="connsiteX1" fmla="*/ 736092 w 978408"/>
              <a:gd name="connsiteY1" fmla="*/ 121158 h 484632"/>
              <a:gd name="connsiteX2" fmla="*/ 736092 w 978408"/>
              <a:gd name="connsiteY2" fmla="*/ 0 h 484632"/>
              <a:gd name="connsiteX3" fmla="*/ 978408 w 978408"/>
              <a:gd name="connsiteY3" fmla="*/ 242316 h 484632"/>
              <a:gd name="connsiteX4" fmla="*/ 736092 w 978408"/>
              <a:gd name="connsiteY4" fmla="*/ 484632 h 484632"/>
              <a:gd name="connsiteX5" fmla="*/ 736092 w 978408"/>
              <a:gd name="connsiteY5" fmla="*/ 363474 h 484632"/>
              <a:gd name="connsiteX6" fmla="*/ 0 w 978408"/>
              <a:gd name="connsiteY6" fmla="*/ 363474 h 484632"/>
              <a:gd name="connsiteX7" fmla="*/ 0 w 978408"/>
              <a:gd name="connsiteY7" fmla="*/ 121158 h 484632"/>
              <a:gd name="connsiteX0" fmla="*/ 0 w 983171"/>
              <a:gd name="connsiteY0" fmla="*/ 359283 h 484632"/>
              <a:gd name="connsiteX1" fmla="*/ 740855 w 983171"/>
              <a:gd name="connsiteY1" fmla="*/ 121158 h 484632"/>
              <a:gd name="connsiteX2" fmla="*/ 740855 w 983171"/>
              <a:gd name="connsiteY2" fmla="*/ 0 h 484632"/>
              <a:gd name="connsiteX3" fmla="*/ 983171 w 983171"/>
              <a:gd name="connsiteY3" fmla="*/ 242316 h 484632"/>
              <a:gd name="connsiteX4" fmla="*/ 740855 w 983171"/>
              <a:gd name="connsiteY4" fmla="*/ 484632 h 484632"/>
              <a:gd name="connsiteX5" fmla="*/ 740855 w 983171"/>
              <a:gd name="connsiteY5" fmla="*/ 363474 h 484632"/>
              <a:gd name="connsiteX6" fmla="*/ 4763 w 983171"/>
              <a:gd name="connsiteY6" fmla="*/ 363474 h 484632"/>
              <a:gd name="connsiteX7" fmla="*/ 0 w 983171"/>
              <a:gd name="connsiteY7" fmla="*/ 359283 h 484632"/>
              <a:gd name="connsiteX0" fmla="*/ 0 w 3173921"/>
              <a:gd name="connsiteY0" fmla="*/ 740283 h 740283"/>
              <a:gd name="connsiteX1" fmla="*/ 2931605 w 3173921"/>
              <a:gd name="connsiteY1" fmla="*/ 121158 h 740283"/>
              <a:gd name="connsiteX2" fmla="*/ 2931605 w 3173921"/>
              <a:gd name="connsiteY2" fmla="*/ 0 h 740283"/>
              <a:gd name="connsiteX3" fmla="*/ 3173921 w 3173921"/>
              <a:gd name="connsiteY3" fmla="*/ 242316 h 740283"/>
              <a:gd name="connsiteX4" fmla="*/ 2931605 w 3173921"/>
              <a:gd name="connsiteY4" fmla="*/ 484632 h 740283"/>
              <a:gd name="connsiteX5" fmla="*/ 2931605 w 3173921"/>
              <a:gd name="connsiteY5" fmla="*/ 363474 h 740283"/>
              <a:gd name="connsiteX6" fmla="*/ 2195513 w 3173921"/>
              <a:gd name="connsiteY6" fmla="*/ 363474 h 740283"/>
              <a:gd name="connsiteX7" fmla="*/ 0 w 3173921"/>
              <a:gd name="connsiteY7" fmla="*/ 740283 h 740283"/>
              <a:gd name="connsiteX0" fmla="*/ 0 w 3173921"/>
              <a:gd name="connsiteY0" fmla="*/ 740283 h 740283"/>
              <a:gd name="connsiteX1" fmla="*/ 2931605 w 3173921"/>
              <a:gd name="connsiteY1" fmla="*/ 121158 h 740283"/>
              <a:gd name="connsiteX2" fmla="*/ 2931605 w 3173921"/>
              <a:gd name="connsiteY2" fmla="*/ 0 h 740283"/>
              <a:gd name="connsiteX3" fmla="*/ 3173921 w 3173921"/>
              <a:gd name="connsiteY3" fmla="*/ 242316 h 740283"/>
              <a:gd name="connsiteX4" fmla="*/ 2931605 w 3173921"/>
              <a:gd name="connsiteY4" fmla="*/ 484632 h 740283"/>
              <a:gd name="connsiteX5" fmla="*/ 2931605 w 3173921"/>
              <a:gd name="connsiteY5" fmla="*/ 363474 h 740283"/>
              <a:gd name="connsiteX6" fmla="*/ 2052638 w 3173921"/>
              <a:gd name="connsiteY6" fmla="*/ 392049 h 740283"/>
              <a:gd name="connsiteX7" fmla="*/ 0 w 3173921"/>
              <a:gd name="connsiteY7" fmla="*/ 740283 h 740283"/>
              <a:gd name="connsiteX0" fmla="*/ 0 w 3173921"/>
              <a:gd name="connsiteY0" fmla="*/ 740283 h 740283"/>
              <a:gd name="connsiteX1" fmla="*/ 2931605 w 3173921"/>
              <a:gd name="connsiteY1" fmla="*/ 121158 h 740283"/>
              <a:gd name="connsiteX2" fmla="*/ 2931605 w 3173921"/>
              <a:gd name="connsiteY2" fmla="*/ 0 h 740283"/>
              <a:gd name="connsiteX3" fmla="*/ 3173921 w 3173921"/>
              <a:gd name="connsiteY3" fmla="*/ 242316 h 740283"/>
              <a:gd name="connsiteX4" fmla="*/ 2931605 w 3173921"/>
              <a:gd name="connsiteY4" fmla="*/ 484632 h 740283"/>
              <a:gd name="connsiteX5" fmla="*/ 2931605 w 3173921"/>
              <a:gd name="connsiteY5" fmla="*/ 363474 h 740283"/>
              <a:gd name="connsiteX6" fmla="*/ 2052638 w 3173921"/>
              <a:gd name="connsiteY6" fmla="*/ 392049 h 740283"/>
              <a:gd name="connsiteX7" fmla="*/ 0 w 3173921"/>
              <a:gd name="connsiteY7" fmla="*/ 740283 h 740283"/>
              <a:gd name="connsiteX0" fmla="*/ 0 w 3173921"/>
              <a:gd name="connsiteY0" fmla="*/ 740283 h 740283"/>
              <a:gd name="connsiteX1" fmla="*/ 2931605 w 3173921"/>
              <a:gd name="connsiteY1" fmla="*/ 121158 h 740283"/>
              <a:gd name="connsiteX2" fmla="*/ 2931605 w 3173921"/>
              <a:gd name="connsiteY2" fmla="*/ 0 h 740283"/>
              <a:gd name="connsiteX3" fmla="*/ 3173921 w 3173921"/>
              <a:gd name="connsiteY3" fmla="*/ 242316 h 740283"/>
              <a:gd name="connsiteX4" fmla="*/ 2931605 w 3173921"/>
              <a:gd name="connsiteY4" fmla="*/ 484632 h 740283"/>
              <a:gd name="connsiteX5" fmla="*/ 2931605 w 3173921"/>
              <a:gd name="connsiteY5" fmla="*/ 363474 h 740283"/>
              <a:gd name="connsiteX6" fmla="*/ 2052638 w 3173921"/>
              <a:gd name="connsiteY6" fmla="*/ 392049 h 740283"/>
              <a:gd name="connsiteX7" fmla="*/ 0 w 3173921"/>
              <a:gd name="connsiteY7" fmla="*/ 740283 h 740283"/>
              <a:gd name="connsiteX0" fmla="*/ 0 w 3173921"/>
              <a:gd name="connsiteY0" fmla="*/ 740283 h 740283"/>
              <a:gd name="connsiteX1" fmla="*/ 2931605 w 3173921"/>
              <a:gd name="connsiteY1" fmla="*/ 121158 h 740283"/>
              <a:gd name="connsiteX2" fmla="*/ 2931605 w 3173921"/>
              <a:gd name="connsiteY2" fmla="*/ 0 h 740283"/>
              <a:gd name="connsiteX3" fmla="*/ 3173921 w 3173921"/>
              <a:gd name="connsiteY3" fmla="*/ 242316 h 740283"/>
              <a:gd name="connsiteX4" fmla="*/ 2931605 w 3173921"/>
              <a:gd name="connsiteY4" fmla="*/ 484632 h 740283"/>
              <a:gd name="connsiteX5" fmla="*/ 2931605 w 3173921"/>
              <a:gd name="connsiteY5" fmla="*/ 363474 h 740283"/>
              <a:gd name="connsiteX6" fmla="*/ 1385888 w 3173921"/>
              <a:gd name="connsiteY6" fmla="*/ 525399 h 740283"/>
              <a:gd name="connsiteX7" fmla="*/ 0 w 3173921"/>
              <a:gd name="connsiteY7" fmla="*/ 740283 h 740283"/>
              <a:gd name="connsiteX0" fmla="*/ 0 w 3173921"/>
              <a:gd name="connsiteY0" fmla="*/ 740283 h 740283"/>
              <a:gd name="connsiteX1" fmla="*/ 2931605 w 3173921"/>
              <a:gd name="connsiteY1" fmla="*/ 121158 h 740283"/>
              <a:gd name="connsiteX2" fmla="*/ 2931605 w 3173921"/>
              <a:gd name="connsiteY2" fmla="*/ 0 h 740283"/>
              <a:gd name="connsiteX3" fmla="*/ 3173921 w 3173921"/>
              <a:gd name="connsiteY3" fmla="*/ 242316 h 740283"/>
              <a:gd name="connsiteX4" fmla="*/ 2931605 w 3173921"/>
              <a:gd name="connsiteY4" fmla="*/ 484632 h 740283"/>
              <a:gd name="connsiteX5" fmla="*/ 2931605 w 3173921"/>
              <a:gd name="connsiteY5" fmla="*/ 363474 h 740283"/>
              <a:gd name="connsiteX6" fmla="*/ 1385888 w 3173921"/>
              <a:gd name="connsiteY6" fmla="*/ 525399 h 740283"/>
              <a:gd name="connsiteX7" fmla="*/ 0 w 3173921"/>
              <a:gd name="connsiteY7" fmla="*/ 740283 h 740283"/>
              <a:gd name="connsiteX0" fmla="*/ 0 w 3173921"/>
              <a:gd name="connsiteY0" fmla="*/ 740283 h 740283"/>
              <a:gd name="connsiteX1" fmla="*/ 2931605 w 3173921"/>
              <a:gd name="connsiteY1" fmla="*/ 121158 h 740283"/>
              <a:gd name="connsiteX2" fmla="*/ 2931605 w 3173921"/>
              <a:gd name="connsiteY2" fmla="*/ 0 h 740283"/>
              <a:gd name="connsiteX3" fmla="*/ 3173921 w 3173921"/>
              <a:gd name="connsiteY3" fmla="*/ 242316 h 740283"/>
              <a:gd name="connsiteX4" fmla="*/ 2931605 w 3173921"/>
              <a:gd name="connsiteY4" fmla="*/ 484632 h 740283"/>
              <a:gd name="connsiteX5" fmla="*/ 2931605 w 3173921"/>
              <a:gd name="connsiteY5" fmla="*/ 363474 h 740283"/>
              <a:gd name="connsiteX6" fmla="*/ 1385888 w 3173921"/>
              <a:gd name="connsiteY6" fmla="*/ 525399 h 740283"/>
              <a:gd name="connsiteX7" fmla="*/ 0 w 3173921"/>
              <a:gd name="connsiteY7" fmla="*/ 740283 h 74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3921" h="740283">
                <a:moveTo>
                  <a:pt x="0" y="740283"/>
                </a:moveTo>
                <a:lnTo>
                  <a:pt x="2931605" y="121158"/>
                </a:lnTo>
                <a:lnTo>
                  <a:pt x="2931605" y="0"/>
                </a:lnTo>
                <a:lnTo>
                  <a:pt x="3173921" y="242316"/>
                </a:lnTo>
                <a:lnTo>
                  <a:pt x="2931605" y="484632"/>
                </a:lnTo>
                <a:lnTo>
                  <a:pt x="2931605" y="363474"/>
                </a:lnTo>
                <a:cubicBezTo>
                  <a:pt x="2638616" y="372999"/>
                  <a:pt x="1869377" y="449199"/>
                  <a:pt x="1385888" y="525399"/>
                </a:cubicBezTo>
                <a:lnTo>
                  <a:pt x="0" y="740283"/>
                </a:lnTo>
                <a:close/>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782269" y="4037902"/>
            <a:ext cx="3456384" cy="523220"/>
          </a:xfrm>
          <a:prstGeom prst="rect">
            <a:avLst/>
          </a:prstGeom>
          <a:noFill/>
        </p:spPr>
        <p:txBody>
          <a:bodyPr wrap="square" rtlCol="0">
            <a:spAutoFit/>
          </a:bodyPr>
          <a:lstStyle/>
          <a:p>
            <a:endParaRPr lang="zh-CN" altLang="en-US" sz="2800" b="1" dirty="0">
              <a:solidFill>
                <a:srgbClr val="FF000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612556" y="671258"/>
            <a:ext cx="4358108" cy="2830633"/>
            <a:chOff x="4612556" y="671258"/>
            <a:chExt cx="4358108" cy="2830633"/>
          </a:xfrm>
        </p:grpSpPr>
        <p:grpSp>
          <p:nvGrpSpPr>
            <p:cNvPr id="49" name="组合 8"/>
            <p:cNvGrpSpPr>
              <a:grpSpLocks/>
            </p:cNvGrpSpPr>
            <p:nvPr/>
          </p:nvGrpSpPr>
          <p:grpSpPr bwMode="auto">
            <a:xfrm>
              <a:off x="4612556" y="1324721"/>
              <a:ext cx="4358108" cy="2177170"/>
              <a:chOff x="33150" y="2361277"/>
              <a:chExt cx="9225649" cy="4184924"/>
            </a:xfrm>
          </p:grpSpPr>
          <p:pic>
            <p:nvPicPr>
              <p:cNvPr id="51" name="图片 9" descr="矿山注井液体监测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3150" y="2361277"/>
                <a:ext cx="4627697" cy="3904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图片 10" descr="矿山注井液体监测3.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713896" y="2361277"/>
                <a:ext cx="4544903" cy="418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3" name="矩形 52"/>
            <p:cNvSpPr/>
            <p:nvPr/>
          </p:nvSpPr>
          <p:spPr>
            <a:xfrm>
              <a:off x="4644416" y="671258"/>
              <a:ext cx="1107996" cy="511807"/>
            </a:xfrm>
            <a:prstGeom prst="rect">
              <a:avLst/>
            </a:prstGeom>
          </p:spPr>
          <p:txBody>
            <a:bodyPr wrap="none">
              <a:spAutoFit/>
            </a:bodyPr>
            <a:lstStyle/>
            <a:p>
              <a:pPr indent="-180000" algn="ctr">
                <a:lnSpc>
                  <a:spcPts val="3600"/>
                </a:lnSpc>
                <a:spcBef>
                  <a:spcPct val="0"/>
                </a:spcBef>
                <a:buClr>
                  <a:srgbClr val="FF0000"/>
                </a:buClr>
                <a:buSzPct val="80000"/>
                <a:defRPr/>
              </a:pPr>
              <a:r>
                <a:rPr lang="zh-CN" altLang="en-US" sz="2400" b="1" kern="0" dirty="0" smtClean="0">
                  <a:solidFill>
                    <a:srgbClr val="FF0000"/>
                  </a:solidFill>
                  <a:latin typeface="微软雅黑" panose="020B0503020204020204" pitchFamily="34" charset="-122"/>
                  <a:ea typeface="微软雅黑" panose="020B0503020204020204" pitchFamily="34" charset="-122"/>
                </a:rPr>
                <a:t>新技术</a:t>
              </a:r>
              <a:endParaRPr lang="en-US" altLang="zh-CN" sz="2400" b="1" kern="0" dirty="0">
                <a:solidFill>
                  <a:srgbClr val="FF0000"/>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493942" y="449786"/>
            <a:ext cx="4306120" cy="2841230"/>
            <a:chOff x="4490527" y="660661"/>
            <a:chExt cx="4306120" cy="2841230"/>
          </a:xfrm>
        </p:grpSpPr>
        <p:pic>
          <p:nvPicPr>
            <p:cNvPr id="55" name="图片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759159" y="1209389"/>
              <a:ext cx="4037488" cy="2292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矩形 34"/>
            <p:cNvSpPr/>
            <p:nvPr/>
          </p:nvSpPr>
          <p:spPr>
            <a:xfrm>
              <a:off x="4490527" y="660661"/>
              <a:ext cx="1415772" cy="553998"/>
            </a:xfrm>
            <a:prstGeom prst="rect">
              <a:avLst/>
            </a:prstGeom>
          </p:spPr>
          <p:txBody>
            <a:bodyPr wrap="none">
              <a:spAutoFit/>
            </a:bodyPr>
            <a:lstStyle/>
            <a:p>
              <a:pPr indent="-180000" algn="ctr">
                <a:lnSpc>
                  <a:spcPts val="3600"/>
                </a:lnSpc>
                <a:spcBef>
                  <a:spcPct val="0"/>
                </a:spcBef>
                <a:buClr>
                  <a:srgbClr val="FF0000"/>
                </a:buClr>
                <a:buSzPct val="80000"/>
                <a:defRPr/>
              </a:pPr>
              <a:r>
                <a:rPr lang="zh-CN" altLang="en-US" sz="2400" b="1" kern="0" dirty="0" smtClean="0">
                  <a:solidFill>
                    <a:srgbClr val="FF0000"/>
                  </a:solidFill>
                  <a:latin typeface="微软雅黑" panose="020B0503020204020204" pitchFamily="34" charset="-122"/>
                  <a:ea typeface="微软雅黑" panose="020B0503020204020204" pitchFamily="34" charset="-122"/>
                </a:rPr>
                <a:t>经典案例</a:t>
              </a:r>
              <a:endParaRPr lang="en-US" altLang="zh-CN" sz="2400" b="1" kern="0" dirty="0">
                <a:solidFill>
                  <a:srgbClr val="FF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530384" y="3775449"/>
            <a:ext cx="4536504" cy="2523769"/>
            <a:chOff x="4427984" y="4937812"/>
            <a:chExt cx="4536504" cy="2057912"/>
          </a:xfrm>
        </p:grpSpPr>
        <p:sp>
          <p:nvSpPr>
            <p:cNvPr id="36" name="矩形 35"/>
            <p:cNvSpPr/>
            <p:nvPr/>
          </p:nvSpPr>
          <p:spPr>
            <a:xfrm>
              <a:off x="4468883" y="4937812"/>
              <a:ext cx="4279478" cy="1796241"/>
            </a:xfrm>
            <a:prstGeom prst="rect">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427984" y="4937813"/>
              <a:ext cx="4536504" cy="2057911"/>
            </a:xfrm>
            <a:prstGeom prst="rect">
              <a:avLst/>
            </a:prstGeom>
            <a:noFill/>
          </p:spPr>
          <p:txBody>
            <a:bodyPr wrap="square" rtlCol="0">
              <a:spAutoFit/>
            </a:bodyPr>
            <a:lstStyle/>
            <a:p>
              <a:r>
                <a:rPr lang="zh-CN" altLang="en-US" sz="3200" dirty="0" smtClean="0">
                  <a:solidFill>
                    <a:srgbClr val="FF0000"/>
                  </a:solidFill>
                  <a:latin typeface="华文琥珀" panose="02010800040101010101" pitchFamily="2" charset="-122"/>
                  <a:ea typeface="华文琥珀" panose="02010800040101010101" pitchFamily="2" charset="-122"/>
                </a:rPr>
                <a:t>优势：</a:t>
              </a:r>
              <a:endParaRPr lang="en-US" altLang="zh-CN" sz="3200" dirty="0" smtClean="0">
                <a:solidFill>
                  <a:srgbClr val="FF0000"/>
                </a:solidFill>
                <a:latin typeface="华文琥珀" panose="02010800040101010101" pitchFamily="2" charset="-122"/>
                <a:ea typeface="华文琥珀" panose="02010800040101010101" pitchFamily="2" charset="-122"/>
              </a:endParaRPr>
            </a:p>
            <a:p>
              <a:pPr marL="285750" indent="-285750">
                <a:buFont typeface="Wingdings" panose="05000000000000000000" pitchFamily="2" charset="2"/>
                <a:buChar char="l"/>
              </a:pPr>
              <a:r>
                <a:rPr lang="zh-CN" altLang="en-US" b="1" dirty="0" smtClean="0">
                  <a:solidFill>
                    <a:srgbClr val="FF0000"/>
                  </a:solidFill>
                  <a:latin typeface="微软雅黑" panose="020B0503020204020204" pitchFamily="34" charset="-122"/>
                  <a:ea typeface="微软雅黑" panose="020B0503020204020204" pitchFamily="34" charset="-122"/>
                </a:rPr>
                <a:t>完善的研发体系（环境监测仪器开发实验室）</a:t>
              </a:r>
              <a:endParaRPr lang="en-US" altLang="zh-CN" b="1" dirty="0" smtClean="0">
                <a:solidFill>
                  <a:srgbClr val="FF0000"/>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l"/>
              </a:pPr>
              <a:r>
                <a:rPr lang="zh-CN" altLang="en-US" b="1" dirty="0" smtClean="0">
                  <a:solidFill>
                    <a:srgbClr val="FF0000"/>
                  </a:solidFill>
                  <a:latin typeface="微软雅黑" panose="020B0503020204020204" pitchFamily="34" charset="-122"/>
                  <a:ea typeface="微软雅黑" panose="020B0503020204020204" pitchFamily="34" charset="-122"/>
                </a:rPr>
                <a:t>完整的研发</a:t>
              </a:r>
              <a:r>
                <a:rPr lang="en-US" altLang="zh-CN" b="1" dirty="0" smtClean="0">
                  <a:solidFill>
                    <a:srgbClr val="FF0000"/>
                  </a:solidFill>
                  <a:latin typeface="微软雅黑" panose="020B0503020204020204" pitchFamily="34" charset="-122"/>
                  <a:ea typeface="微软雅黑" panose="020B0503020204020204" pitchFamily="34" charset="-122"/>
                </a:rPr>
                <a:t>-</a:t>
              </a:r>
              <a:r>
                <a:rPr lang="zh-CN" altLang="en-US" b="1" dirty="0" smtClean="0">
                  <a:solidFill>
                    <a:srgbClr val="FF0000"/>
                  </a:solidFill>
                  <a:latin typeface="微软雅黑" panose="020B0503020204020204" pitchFamily="34" charset="-122"/>
                  <a:ea typeface="微软雅黑" panose="020B0503020204020204" pitchFamily="34" charset="-122"/>
                </a:rPr>
                <a:t>生产链（吉大工程技术研究所代工生产）</a:t>
              </a:r>
              <a:endParaRPr lang="en-US" altLang="zh-CN" b="1" dirty="0" smtClean="0">
                <a:solidFill>
                  <a:srgbClr val="FF0000"/>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l"/>
              </a:pPr>
              <a:r>
                <a:rPr lang="zh-CN" altLang="en-US" b="1" dirty="0" smtClean="0">
                  <a:solidFill>
                    <a:srgbClr val="FF0000"/>
                  </a:solidFill>
                  <a:latin typeface="微软雅黑" panose="020B0503020204020204" pitchFamily="34" charset="-122"/>
                  <a:ea typeface="微软雅黑" panose="020B0503020204020204" pitchFamily="34" charset="-122"/>
                </a:rPr>
                <a:t>技术领先</a:t>
              </a:r>
              <a:endParaRPr lang="en-US" altLang="zh-CN" b="1" dirty="0" smtClean="0">
                <a:solidFill>
                  <a:srgbClr val="FF0000"/>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l"/>
              </a:pPr>
              <a:r>
                <a:rPr lang="zh-CN" altLang="en-US" b="1" dirty="0">
                  <a:solidFill>
                    <a:srgbClr val="FF0000"/>
                  </a:solidFill>
                  <a:latin typeface="微软雅黑" panose="020B0503020204020204" pitchFamily="34" charset="-122"/>
                  <a:ea typeface="微软雅黑" panose="020B0503020204020204" pitchFamily="34" charset="-122"/>
                </a:rPr>
                <a:t>成熟产品率先应用于市场</a:t>
              </a:r>
              <a:endParaRPr lang="en-US" altLang="zh-CN" b="1" dirty="0">
                <a:solidFill>
                  <a:srgbClr val="FF0000"/>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l"/>
              </a:pPr>
              <a:endParaRPr lang="zh-CN" altLang="en-US" b="1" dirty="0">
                <a:solidFill>
                  <a:srgbClr val="FF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5621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300"/>
                                        <p:tgtEl>
                                          <p:spTgt spid="44"/>
                                        </p:tgtEl>
                                      </p:cBhvr>
                                    </p:animEffect>
                                  </p:childTnLst>
                                </p:cTn>
                              </p:par>
                            </p:childTnLst>
                          </p:cTn>
                        </p:par>
                        <p:par>
                          <p:cTn id="25" fill="hold">
                            <p:stCondLst>
                              <p:cond delay="300"/>
                            </p:stCondLst>
                            <p:childTnLst>
                              <p:par>
                                <p:cTn id="26" presetID="14" presetClass="entr" presetSubtype="1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randombar(horizontal)">
                                      <p:cBhvr>
                                        <p:cTn id="28" dur="500"/>
                                        <p:tgtEl>
                                          <p:spTgt spid="4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1" nodeType="clickEffect">
                                  <p:stCondLst>
                                    <p:cond delay="0"/>
                                  </p:stCondLst>
                                  <p:childTnLst>
                                    <p:animEffect transition="out" filter="wipe(down)">
                                      <p:cBhvr>
                                        <p:cTn id="32" dur="500"/>
                                        <p:tgtEl>
                                          <p:spTgt spid="47"/>
                                        </p:tgtEl>
                                      </p:cBhvr>
                                    </p:animEffect>
                                    <p:set>
                                      <p:cBhvr>
                                        <p:cTn id="33" dur="1" fill="hold">
                                          <p:stCondLst>
                                            <p:cond delay="499"/>
                                          </p:stCondLst>
                                        </p:cTn>
                                        <p:tgtEl>
                                          <p:spTgt spid="47"/>
                                        </p:tgtEl>
                                        <p:attrNameLst>
                                          <p:attrName>style.visibility</p:attrName>
                                        </p:attrNameLst>
                                      </p:cBhvr>
                                      <p:to>
                                        <p:strVal val="hidden"/>
                                      </p:to>
                                    </p:set>
                                  </p:childTnLst>
                                </p:cTn>
                              </p:par>
                              <p:par>
                                <p:cTn id="34" presetID="22" presetClass="exit" presetSubtype="4" fill="hold" grpId="1" nodeType="withEffect">
                                  <p:stCondLst>
                                    <p:cond delay="0"/>
                                  </p:stCondLst>
                                  <p:childTnLst>
                                    <p:animEffect transition="out" filter="wipe(down)">
                                      <p:cBhvr>
                                        <p:cTn id="35" dur="500"/>
                                        <p:tgtEl>
                                          <p:spTgt spid="44"/>
                                        </p:tgtEl>
                                      </p:cBhvr>
                                    </p:animEffect>
                                    <p:set>
                                      <p:cBhvr>
                                        <p:cTn id="36" dur="1" fill="hold">
                                          <p:stCondLst>
                                            <p:cond delay="499"/>
                                          </p:stCondLst>
                                        </p:cTn>
                                        <p:tgtEl>
                                          <p:spTgt spid="44"/>
                                        </p:tgtEl>
                                        <p:attrNameLst>
                                          <p:attrName>style.visibility</p:attrName>
                                        </p:attrNameLst>
                                      </p:cBhvr>
                                      <p:to>
                                        <p:strVal val="hidden"/>
                                      </p:to>
                                    </p:set>
                                  </p:childTnLst>
                                </p:cTn>
                              </p:par>
                            </p:childTnLst>
                          </p:cTn>
                        </p:par>
                        <p:par>
                          <p:cTn id="37" fill="hold">
                            <p:stCondLst>
                              <p:cond delay="500"/>
                            </p:stCondLst>
                            <p:childTnLst>
                              <p:par>
                                <p:cTn id="38" presetID="16" presetClass="entr" presetSubtype="21"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par>
                                <p:cTn id="46" presetID="16" presetClass="entr" presetSubtype="21" fill="hold"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barn(inVertical)">
                                      <p:cBhvr>
                                        <p:cTn id="48" dur="500"/>
                                        <p:tgtEl>
                                          <p:spTgt spid="2"/>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1000" fill="hold"/>
                                        <p:tgtEl>
                                          <p:spTgt spid="4"/>
                                        </p:tgtEl>
                                        <p:attrNameLst>
                                          <p:attrName>ppt_w</p:attrName>
                                        </p:attrNameLst>
                                      </p:cBhvr>
                                      <p:tavLst>
                                        <p:tav tm="0">
                                          <p:val>
                                            <p:fltVal val="0"/>
                                          </p:val>
                                        </p:tav>
                                        <p:tav tm="100000">
                                          <p:val>
                                            <p:strVal val="#ppt_w"/>
                                          </p:val>
                                        </p:tav>
                                      </p:tavLst>
                                    </p:anim>
                                    <p:anim calcmode="lin" valueType="num">
                                      <p:cBhvr>
                                        <p:cTn id="54" dur="1000" fill="hold"/>
                                        <p:tgtEl>
                                          <p:spTgt spid="4"/>
                                        </p:tgtEl>
                                        <p:attrNameLst>
                                          <p:attrName>ppt_h</p:attrName>
                                        </p:attrNameLst>
                                      </p:cBhvr>
                                      <p:tavLst>
                                        <p:tav tm="0">
                                          <p:val>
                                            <p:fltVal val="0"/>
                                          </p:val>
                                        </p:tav>
                                        <p:tav tm="100000">
                                          <p:val>
                                            <p:strVal val="#ppt_h"/>
                                          </p:val>
                                        </p:tav>
                                      </p:tavLst>
                                    </p:anim>
                                    <p:anim calcmode="lin" valueType="num">
                                      <p:cBhvr>
                                        <p:cTn id="55" dur="1000" fill="hold"/>
                                        <p:tgtEl>
                                          <p:spTgt spid="4"/>
                                        </p:tgtEl>
                                        <p:attrNameLst>
                                          <p:attrName>style.rotation</p:attrName>
                                        </p:attrNameLst>
                                      </p:cBhvr>
                                      <p:tavLst>
                                        <p:tav tm="0">
                                          <p:val>
                                            <p:fltVal val="90"/>
                                          </p:val>
                                        </p:tav>
                                        <p:tav tm="100000">
                                          <p:val>
                                            <p:fltVal val="0"/>
                                          </p:val>
                                        </p:tav>
                                      </p:tavLst>
                                    </p:anim>
                                    <p:animEffect transition="in" filter="fade">
                                      <p:cBhvr>
                                        <p:cTn id="5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10" grpId="0"/>
      <p:bldP spid="44" grpId="0" animBg="1"/>
      <p:bldP spid="4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437177" y="741682"/>
            <a:ext cx="4217962" cy="5112885"/>
            <a:chOff x="4283968" y="712400"/>
            <a:chExt cx="4217962" cy="5112885"/>
          </a:xfrm>
        </p:grpSpPr>
        <p:pic>
          <p:nvPicPr>
            <p:cNvPr id="18" name="图片 1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283968" y="1115908"/>
              <a:ext cx="4217962" cy="4709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4283968" y="712400"/>
              <a:ext cx="3407515" cy="369332"/>
            </a:xfrm>
            <a:prstGeom prst="rect">
              <a:avLst/>
            </a:prstGeom>
            <a:noFill/>
          </p:spPr>
          <p:txBody>
            <a:bodyPr wrap="square" rtlCol="0">
              <a:spAutoFit/>
            </a:bodyPr>
            <a:lstStyle/>
            <a:p>
              <a:r>
                <a:rPr lang="zh-CN" altLang="en-US" b="1" dirty="0" smtClean="0">
                  <a:solidFill>
                    <a:srgbClr val="002060"/>
                  </a:solidFill>
                  <a:latin typeface="微软雅黑" panose="020B0503020204020204" pitchFamily="34" charset="-122"/>
                  <a:ea typeface="微软雅黑" panose="020B0503020204020204" pitchFamily="34" charset="-122"/>
                </a:rPr>
                <a:t>科研论文：</a:t>
              </a:r>
              <a:endParaRPr lang="zh-CN" altLang="en-US" b="1" dirty="0">
                <a:solidFill>
                  <a:srgbClr val="002060"/>
                </a:solidFill>
                <a:latin typeface="微软雅黑" panose="020B0503020204020204" pitchFamily="34" charset="-122"/>
                <a:ea typeface="微软雅黑" panose="020B0503020204020204" pitchFamily="34" charset="-122"/>
              </a:endParaRPr>
            </a:p>
          </p:txBody>
        </p:sp>
      </p:grpSp>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9"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4</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团队介绍</a:t>
            </a:r>
            <a:endPar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9"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softEdge rad="31750"/>
          </a:effectLst>
        </p:spPr>
      </p:pic>
      <p:cxnSp>
        <p:nvCxnSpPr>
          <p:cNvPr id="70" name="直接连接符 69"/>
          <p:cNvCxnSpPr/>
          <p:nvPr/>
        </p:nvCxnSpPr>
        <p:spPr>
          <a:xfrm>
            <a:off x="95846" y="6268185"/>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grpSp>
        <p:nvGrpSpPr>
          <p:cNvPr id="6" name="组合 5"/>
          <p:cNvGrpSpPr/>
          <p:nvPr/>
        </p:nvGrpSpPr>
        <p:grpSpPr>
          <a:xfrm>
            <a:off x="242275" y="1278935"/>
            <a:ext cx="3883551" cy="1514256"/>
            <a:chOff x="4867268" y="776467"/>
            <a:chExt cx="3883551" cy="1514256"/>
          </a:xfrm>
        </p:grpSpPr>
        <p:sp>
          <p:nvSpPr>
            <p:cNvPr id="7" name="MH_SubTitle_1"/>
            <p:cNvSpPr/>
            <p:nvPr>
              <p:custDataLst>
                <p:tags r:id="rId1"/>
              </p:custDataLst>
            </p:nvPr>
          </p:nvSpPr>
          <p:spPr>
            <a:xfrm>
              <a:off x="4867268" y="776467"/>
              <a:ext cx="1620000" cy="686047"/>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Ins="623700" anchor="ctr">
              <a:noAutofit/>
            </a:bodyPr>
            <a:lstStyle/>
            <a:p>
              <a:pPr algn="ctr">
                <a:lnSpc>
                  <a:spcPct val="120000"/>
                </a:lnSpc>
                <a:defRPr/>
              </a:pPr>
              <a:r>
                <a:rPr lang="zh-CN" altLang="en-US" sz="17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市场部</a:t>
              </a:r>
              <a:endParaRPr lang="zh-CN" altLang="en-US" sz="17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MH_SubTitle_2"/>
            <p:cNvSpPr/>
            <p:nvPr>
              <p:custDataLst>
                <p:tags r:id="rId2"/>
              </p:custDataLst>
            </p:nvPr>
          </p:nvSpPr>
          <p:spPr>
            <a:xfrm>
              <a:off x="6857001" y="776467"/>
              <a:ext cx="1893818" cy="686047"/>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23700" anchor="ctr">
              <a:noAutofit/>
            </a:bodyPr>
            <a:lstStyle/>
            <a:p>
              <a:pPr algn="ctr">
                <a:lnSpc>
                  <a:spcPct val="120000"/>
                </a:lnSpc>
                <a:defRPr/>
              </a:pPr>
              <a:r>
                <a:rPr lang="zh-CN" altLang="en-US" sz="17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研发部</a:t>
              </a:r>
              <a:endParaRPr lang="zh-CN" altLang="en-US" sz="17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MH_SubTitle_4"/>
            <p:cNvSpPr/>
            <p:nvPr>
              <p:custDataLst>
                <p:tags r:id="rId3"/>
              </p:custDataLst>
            </p:nvPr>
          </p:nvSpPr>
          <p:spPr>
            <a:xfrm>
              <a:off x="4867268" y="1604676"/>
              <a:ext cx="1620000" cy="686047"/>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Ins="623700" anchor="ctr">
              <a:noAutofit/>
            </a:bodyPr>
            <a:lstStyle/>
            <a:p>
              <a:pPr algn="ctr">
                <a:lnSpc>
                  <a:spcPct val="120000"/>
                </a:lnSpc>
                <a:defRPr/>
              </a:pPr>
              <a:r>
                <a:rPr lang="zh-CN" altLang="en-US" sz="17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信息部</a:t>
              </a:r>
              <a:endParaRPr lang="zh-CN" altLang="en-US" sz="17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MH_SubTitle_3"/>
            <p:cNvSpPr/>
            <p:nvPr>
              <p:custDataLst>
                <p:tags r:id="rId4"/>
              </p:custDataLst>
            </p:nvPr>
          </p:nvSpPr>
          <p:spPr>
            <a:xfrm>
              <a:off x="6857001" y="1604676"/>
              <a:ext cx="1893817" cy="686047"/>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23700" anchor="ctr">
              <a:normAutofit/>
            </a:bodyPr>
            <a:lstStyle/>
            <a:p>
              <a:pPr algn="ctr">
                <a:lnSpc>
                  <a:spcPct val="120000"/>
                </a:lnSpc>
                <a:defRPr/>
              </a:pPr>
              <a:r>
                <a:rPr lang="zh-CN" altLang="en-US" sz="18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顾问</a:t>
              </a:r>
              <a:endParaRPr lang="zh-CN" altLang="en-US" sz="1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MH_Title_1"/>
            <p:cNvSpPr/>
            <p:nvPr>
              <p:custDataLst>
                <p:tags r:id="rId5"/>
              </p:custDataLst>
            </p:nvPr>
          </p:nvSpPr>
          <p:spPr>
            <a:xfrm>
              <a:off x="6075284" y="850201"/>
              <a:ext cx="1280589" cy="1335199"/>
            </a:xfrm>
            <a:prstGeom prst="ellipse">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b="1" dirty="0" smtClean="0">
                  <a:solidFill>
                    <a:srgbClr val="FFFFFF"/>
                  </a:solidFill>
                  <a:latin typeface="微软雅黑" panose="020B0503020204020204" pitchFamily="34" charset="-122"/>
                  <a:ea typeface="微软雅黑" panose="020B0503020204020204" pitchFamily="34" charset="-122"/>
                </a:rPr>
                <a:t>董事会</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28969" y="3015531"/>
            <a:ext cx="3883550" cy="3150846"/>
            <a:chOff x="4441621" y="1044413"/>
            <a:chExt cx="3883550" cy="3005821"/>
          </a:xfrm>
        </p:grpSpPr>
        <p:sp>
          <p:nvSpPr>
            <p:cNvPr id="14" name="矩形 13"/>
            <p:cNvSpPr/>
            <p:nvPr/>
          </p:nvSpPr>
          <p:spPr>
            <a:xfrm>
              <a:off x="4468236" y="1044413"/>
              <a:ext cx="3856935" cy="2942041"/>
            </a:xfrm>
            <a:prstGeom prst="rect">
              <a:avLst/>
            </a:prstGeom>
            <a:noFill/>
            <a:ln w="28575">
              <a:solidFill>
                <a:schemeClr val="bg1">
                  <a:lumMod val="75000"/>
                </a:schemeClr>
              </a:solidFill>
            </a:ln>
            <a:effectLst>
              <a:outerShdw blurRad="50800" dist="38100" dir="2700000" algn="tl" rotWithShape="0">
                <a:schemeClr val="bg1">
                  <a:lumMod val="9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468903" y="1057917"/>
              <a:ext cx="3855600" cy="1113958"/>
            </a:xfrm>
            <a:prstGeom prst="rect">
              <a:avLst/>
            </a:prstGeom>
          </p:spPr>
          <p:txBody>
            <a:bodyPr wrap="square">
              <a:spAutoFit/>
            </a:bodyPr>
            <a:lstStyle/>
            <a:p>
              <a:pPr marL="171450" indent="-171450">
                <a:lnSpc>
                  <a:spcPct val="150000"/>
                </a:lnSpc>
                <a:buFont typeface="Wingdings" panose="05000000000000000000" pitchFamily="2" charset="2"/>
                <a:buChar char="n"/>
              </a:pPr>
              <a:r>
                <a:rPr lang="zh-CN" altLang="en-US"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研发部：由</a:t>
              </a:r>
              <a:r>
                <a:rPr lang="en-US" altLang="zh-CN"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r>
                <a:rPr lang="zh-CN" altLang="en-US"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名环境地质工程专业博士，</a:t>
              </a:r>
              <a:r>
                <a:rPr lang="en-US" altLang="zh-CN"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r>
                <a:rPr lang="zh-CN" altLang="en-US"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名环境工程硕士，</a:t>
              </a:r>
              <a:r>
                <a:rPr lang="en-US" altLang="zh-CN"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zh-CN" altLang="en-US"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名岩土工程硕士组成。</a:t>
              </a:r>
              <a:r>
                <a:rPr lang="zh-CN" altLang="en-US" sz="16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完善</a:t>
              </a:r>
              <a:r>
                <a:rPr lang="zh-CN" altLang="en-US" sz="1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的研发体系</a:t>
              </a:r>
              <a:r>
                <a:rPr lang="zh-CN" altLang="en-US" sz="16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1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7" name="矩形 16"/>
            <p:cNvSpPr/>
            <p:nvPr/>
          </p:nvSpPr>
          <p:spPr>
            <a:xfrm>
              <a:off x="4441621" y="2200488"/>
              <a:ext cx="3855600" cy="1849746"/>
            </a:xfrm>
            <a:prstGeom prst="rect">
              <a:avLst/>
            </a:prstGeom>
          </p:spPr>
          <p:txBody>
            <a:bodyPr wrap="square">
              <a:spAutoFit/>
            </a:bodyPr>
            <a:lstStyle/>
            <a:p>
              <a:pPr marL="171450" indent="-171450">
                <a:lnSpc>
                  <a:spcPct val="150000"/>
                </a:lnSpc>
                <a:buFont typeface="Wingdings" panose="05000000000000000000" pitchFamily="2" charset="2"/>
                <a:buChar char="n"/>
              </a:pPr>
              <a:r>
                <a:rPr lang="zh-CN" altLang="en-US"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信息部：聘请</a:t>
              </a:r>
              <a:r>
                <a:rPr lang="zh-CN" altLang="en-US"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毕业于中国地质</a:t>
              </a:r>
              <a:r>
                <a:rPr lang="zh-CN" altLang="en-US"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大学</a:t>
              </a:r>
              <a:r>
                <a:rPr lang="zh-CN" altLang="en-US" sz="16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环境</a:t>
              </a:r>
              <a:r>
                <a:rPr lang="zh-CN" altLang="en-US" sz="1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地质类</a:t>
              </a:r>
              <a:r>
                <a:rPr lang="zh-CN" altLang="en-US" sz="16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信息技术专业博士</a:t>
              </a:r>
              <a:r>
                <a:rPr lang="zh-CN" altLang="en-US"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作为信息技术研发总工程师，负责网络信息平台搭建及</a:t>
              </a:r>
              <a:r>
                <a:rPr lang="en-US" altLang="zh-CN"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APP</a:t>
              </a:r>
              <a:r>
                <a:rPr lang="zh-CN" altLang="en-US"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研发。</a:t>
              </a:r>
            </a:p>
            <a:p>
              <a:pPr marL="171450" indent="-171450">
                <a:lnSpc>
                  <a:spcPct val="150000"/>
                </a:lnSpc>
                <a:buFont typeface="Wingdings" panose="05000000000000000000" pitchFamily="2" charset="2"/>
                <a:buChar char="n"/>
              </a:pPr>
              <a:endParaRPr lang="en-US" altLang="zh-CN"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437177" y="741682"/>
            <a:ext cx="4300707" cy="4851577"/>
            <a:chOff x="4437176" y="731572"/>
            <a:chExt cx="4300707" cy="4851577"/>
          </a:xfrm>
        </p:grpSpPr>
        <p:grpSp>
          <p:nvGrpSpPr>
            <p:cNvPr id="19" name="组合 18"/>
            <p:cNvGrpSpPr/>
            <p:nvPr/>
          </p:nvGrpSpPr>
          <p:grpSpPr>
            <a:xfrm>
              <a:off x="4437176" y="1158073"/>
              <a:ext cx="4300707" cy="4425076"/>
              <a:chOff x="4666581" y="1816293"/>
              <a:chExt cx="4300707" cy="4425076"/>
            </a:xfrm>
          </p:grpSpPr>
          <p:pic>
            <p:nvPicPr>
              <p:cNvPr id="20" name="图片 1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66581" y="1816293"/>
                <a:ext cx="4286249" cy="2260779"/>
              </a:xfrm>
              <a:prstGeom prst="rect">
                <a:avLst/>
              </a:prstGeom>
            </p:spPr>
          </p:pic>
          <p:pic>
            <p:nvPicPr>
              <p:cNvPr id="22" name="图片 2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688975" y="3978425"/>
                <a:ext cx="4278313" cy="2262944"/>
              </a:xfrm>
              <a:prstGeom prst="rect">
                <a:avLst/>
              </a:prstGeom>
            </p:spPr>
          </p:pic>
        </p:grpSp>
        <p:sp>
          <p:nvSpPr>
            <p:cNvPr id="23" name="文本框 22"/>
            <p:cNvSpPr txBox="1"/>
            <p:nvPr/>
          </p:nvSpPr>
          <p:spPr>
            <a:xfrm>
              <a:off x="4437176" y="731572"/>
              <a:ext cx="3407515" cy="369332"/>
            </a:xfrm>
            <a:prstGeom prst="rect">
              <a:avLst/>
            </a:prstGeom>
            <a:noFill/>
          </p:spPr>
          <p:txBody>
            <a:bodyPr wrap="square" rtlCol="0">
              <a:spAutoFit/>
            </a:bodyPr>
            <a:lstStyle/>
            <a:p>
              <a:r>
                <a:rPr lang="zh-CN" altLang="en-US" b="1" dirty="0" smtClean="0">
                  <a:solidFill>
                    <a:srgbClr val="002060"/>
                  </a:solidFill>
                  <a:latin typeface="微软雅黑" panose="020B0503020204020204" pitchFamily="34" charset="-122"/>
                  <a:ea typeface="微软雅黑" panose="020B0503020204020204" pitchFamily="34" charset="-122"/>
                </a:rPr>
                <a:t>发明专利：</a:t>
              </a:r>
              <a:endParaRPr lang="zh-CN" altLang="en-US" b="1" dirty="0">
                <a:solidFill>
                  <a:srgbClr val="00206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346305" y="715168"/>
            <a:ext cx="4701779" cy="1477994"/>
            <a:chOff x="4346305" y="715168"/>
            <a:chExt cx="4701779" cy="1477994"/>
          </a:xfrm>
        </p:grpSpPr>
        <p:sp>
          <p:nvSpPr>
            <p:cNvPr id="5" name="文本框 4"/>
            <p:cNvSpPr txBox="1"/>
            <p:nvPr/>
          </p:nvSpPr>
          <p:spPr>
            <a:xfrm>
              <a:off x="4346305" y="715168"/>
              <a:ext cx="1800200" cy="369332"/>
            </a:xfrm>
            <a:prstGeom prst="rect">
              <a:avLst/>
            </a:prstGeom>
            <a:noFill/>
          </p:spPr>
          <p:txBody>
            <a:bodyPr wrap="square" rtlCol="0">
              <a:spAutoFit/>
            </a:bodyPr>
            <a:lstStyle/>
            <a:p>
              <a:r>
                <a:rPr lang="zh-CN" altLang="en-US" b="1" dirty="0" smtClean="0">
                  <a:solidFill>
                    <a:srgbClr val="002060"/>
                  </a:solidFill>
                  <a:latin typeface="微软雅黑" panose="020B0503020204020204" pitchFamily="34" charset="-122"/>
                  <a:ea typeface="微软雅黑" panose="020B0503020204020204" pitchFamily="34" charset="-122"/>
                </a:rPr>
                <a:t>技术顾问</a:t>
              </a:r>
              <a:endParaRPr lang="zh-CN" altLang="en-US" b="1" dirty="0">
                <a:solidFill>
                  <a:srgbClr val="002060"/>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465471" y="1177837"/>
              <a:ext cx="839837" cy="1015325"/>
            </a:xfrm>
            <a:prstGeom prst="rect">
              <a:avLst/>
            </a:prstGeom>
          </p:spPr>
        </p:pic>
        <p:sp>
          <p:nvSpPr>
            <p:cNvPr id="26" name="矩形 25"/>
            <p:cNvSpPr/>
            <p:nvPr/>
          </p:nvSpPr>
          <p:spPr>
            <a:xfrm>
              <a:off x="5368196" y="1390094"/>
              <a:ext cx="3679888" cy="584775"/>
            </a:xfrm>
            <a:prstGeom prst="rect">
              <a:avLst/>
            </a:prstGeom>
          </p:spPr>
          <p:txBody>
            <a:bodyPr wrap="square">
              <a:spAutoFit/>
            </a:bodyPr>
            <a:lstStyle/>
            <a:p>
              <a:r>
                <a:rPr lang="zh-CN" altLang="en-US"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郭秀军</a:t>
              </a:r>
              <a:r>
                <a:rPr lang="zh-CN" altLang="en-US"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教授，是我国</a:t>
              </a:r>
              <a:r>
                <a:rPr lang="zh-CN" altLang="en-US" sz="1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地下环境探测、监测领</a:t>
              </a:r>
              <a:r>
                <a:rPr lang="zh-CN" altLang="en-US"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域科研成果最为突出的专家</a:t>
              </a:r>
              <a:r>
                <a:rPr lang="zh-CN" altLang="en-US"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之一。</a:t>
              </a:r>
              <a:endParaRPr lang="zh-CN" altLang="en-US" sz="1600" dirty="0"/>
            </a:p>
          </p:txBody>
        </p:sp>
      </p:grpSp>
      <p:grpSp>
        <p:nvGrpSpPr>
          <p:cNvPr id="33" name="组合 32"/>
          <p:cNvGrpSpPr/>
          <p:nvPr/>
        </p:nvGrpSpPr>
        <p:grpSpPr>
          <a:xfrm>
            <a:off x="4346305" y="2383559"/>
            <a:ext cx="4701779" cy="1416314"/>
            <a:chOff x="4346305" y="2346310"/>
            <a:chExt cx="4701779" cy="1416314"/>
          </a:xfrm>
        </p:grpSpPr>
        <p:grpSp>
          <p:nvGrpSpPr>
            <p:cNvPr id="29" name="组合 28"/>
            <p:cNvGrpSpPr/>
            <p:nvPr/>
          </p:nvGrpSpPr>
          <p:grpSpPr>
            <a:xfrm>
              <a:off x="4346305" y="2346310"/>
              <a:ext cx="4701779" cy="1416314"/>
              <a:chOff x="4346305" y="715168"/>
              <a:chExt cx="4701779" cy="1416314"/>
            </a:xfrm>
          </p:grpSpPr>
          <p:sp>
            <p:nvSpPr>
              <p:cNvPr id="30" name="文本框 29"/>
              <p:cNvSpPr txBox="1"/>
              <p:nvPr/>
            </p:nvSpPr>
            <p:spPr>
              <a:xfrm>
                <a:off x="4346305" y="715168"/>
                <a:ext cx="1800200" cy="369332"/>
              </a:xfrm>
              <a:prstGeom prst="rect">
                <a:avLst/>
              </a:prstGeom>
              <a:noFill/>
            </p:spPr>
            <p:txBody>
              <a:bodyPr wrap="square" rtlCol="0">
                <a:spAutoFit/>
              </a:bodyPr>
              <a:lstStyle/>
              <a:p>
                <a:r>
                  <a:rPr lang="zh-CN" altLang="en-US" b="1" dirty="0">
                    <a:solidFill>
                      <a:srgbClr val="002060"/>
                    </a:solidFill>
                    <a:latin typeface="微软雅黑" panose="020B0503020204020204" pitchFamily="34" charset="-122"/>
                    <a:ea typeface="微软雅黑" panose="020B0503020204020204" pitchFamily="34" charset="-122"/>
                  </a:rPr>
                  <a:t>市场</a:t>
                </a:r>
                <a:r>
                  <a:rPr lang="zh-CN" altLang="en-US" b="1" dirty="0" smtClean="0">
                    <a:solidFill>
                      <a:srgbClr val="002060"/>
                    </a:solidFill>
                    <a:latin typeface="微软雅黑" panose="020B0503020204020204" pitchFamily="34" charset="-122"/>
                    <a:ea typeface="微软雅黑" panose="020B0503020204020204" pitchFamily="34" charset="-122"/>
                  </a:rPr>
                  <a:t>顾问</a:t>
                </a:r>
                <a:endParaRPr lang="zh-CN" altLang="en-US" b="1" dirty="0">
                  <a:solidFill>
                    <a:srgbClr val="002060"/>
                  </a:solidFill>
                  <a:latin typeface="微软雅黑" panose="020B0503020204020204" pitchFamily="34" charset="-122"/>
                  <a:ea typeface="微软雅黑" panose="020B0503020204020204" pitchFamily="34" charset="-122"/>
                </a:endParaRPr>
              </a:p>
            </p:txBody>
          </p:sp>
          <p:sp>
            <p:nvSpPr>
              <p:cNvPr id="32" name="矩形 31"/>
              <p:cNvSpPr/>
              <p:nvPr/>
            </p:nvSpPr>
            <p:spPr>
              <a:xfrm>
                <a:off x="5368196" y="1300485"/>
                <a:ext cx="3679888" cy="830997"/>
              </a:xfrm>
              <a:prstGeom prst="rect">
                <a:avLst/>
              </a:prstGeom>
            </p:spPr>
            <p:txBody>
              <a:bodyPr wrap="square">
                <a:spAutoFit/>
              </a:bodyPr>
              <a:lstStyle/>
              <a:p>
                <a:r>
                  <a:rPr lang="zh-CN" altLang="en-US"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张晓培教授，骄</a:t>
                </a:r>
                <a:r>
                  <a:rPr lang="zh-CN" altLang="en-US"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鹏中国董事长，骄鹏集团是</a:t>
                </a:r>
                <a:r>
                  <a:rPr lang="zh-CN" altLang="en-US" sz="1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我国最大的地质类相关仪器生产商之一。</a:t>
                </a:r>
              </a:p>
            </p:txBody>
          </p:sp>
        </p:grpSp>
        <p:pic>
          <p:nvPicPr>
            <p:cNvPr id="28" name="图片 2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474783" y="2755942"/>
              <a:ext cx="821211" cy="1006682"/>
            </a:xfrm>
            <a:prstGeom prst="rect">
              <a:avLst/>
            </a:prstGeom>
          </p:spPr>
        </p:pic>
      </p:grpSp>
      <p:grpSp>
        <p:nvGrpSpPr>
          <p:cNvPr id="41" name="组合 40"/>
          <p:cNvGrpSpPr/>
          <p:nvPr/>
        </p:nvGrpSpPr>
        <p:grpSpPr>
          <a:xfrm>
            <a:off x="4346305" y="4028604"/>
            <a:ext cx="4714669" cy="1746461"/>
            <a:chOff x="4346305" y="3977452"/>
            <a:chExt cx="4714669" cy="1746461"/>
          </a:xfrm>
        </p:grpSpPr>
        <p:grpSp>
          <p:nvGrpSpPr>
            <p:cNvPr id="36" name="组合 35"/>
            <p:cNvGrpSpPr/>
            <p:nvPr/>
          </p:nvGrpSpPr>
          <p:grpSpPr>
            <a:xfrm>
              <a:off x="4346305" y="3977452"/>
              <a:ext cx="4714669" cy="1746461"/>
              <a:chOff x="4346305" y="715168"/>
              <a:chExt cx="4714669" cy="1746461"/>
            </a:xfrm>
          </p:grpSpPr>
          <p:sp>
            <p:nvSpPr>
              <p:cNvPr id="38" name="文本框 37"/>
              <p:cNvSpPr txBox="1"/>
              <p:nvPr/>
            </p:nvSpPr>
            <p:spPr>
              <a:xfrm>
                <a:off x="4346305" y="715168"/>
                <a:ext cx="1800200" cy="369332"/>
              </a:xfrm>
              <a:prstGeom prst="rect">
                <a:avLst/>
              </a:prstGeom>
              <a:noFill/>
            </p:spPr>
            <p:txBody>
              <a:bodyPr wrap="square" rtlCol="0">
                <a:spAutoFit/>
              </a:bodyPr>
              <a:lstStyle/>
              <a:p>
                <a:r>
                  <a:rPr lang="zh-CN" altLang="en-US" b="1" dirty="0" smtClean="0">
                    <a:solidFill>
                      <a:srgbClr val="002060"/>
                    </a:solidFill>
                    <a:latin typeface="微软雅黑" panose="020B0503020204020204" pitchFamily="34" charset="-122"/>
                    <a:ea typeface="微软雅黑" panose="020B0503020204020204" pitchFamily="34" charset="-122"/>
                  </a:rPr>
                  <a:t>法律</a:t>
                </a:r>
                <a:r>
                  <a:rPr lang="zh-CN" altLang="en-US" b="1" dirty="0">
                    <a:solidFill>
                      <a:srgbClr val="002060"/>
                    </a:solidFill>
                    <a:latin typeface="微软雅黑" panose="020B0503020204020204" pitchFamily="34" charset="-122"/>
                    <a:ea typeface="微软雅黑" panose="020B0503020204020204" pitchFamily="34" charset="-122"/>
                  </a:rPr>
                  <a:t>支持</a:t>
                </a:r>
              </a:p>
            </p:txBody>
          </p:sp>
          <p:sp>
            <p:nvSpPr>
              <p:cNvPr id="39" name="矩形 38"/>
              <p:cNvSpPr/>
              <p:nvPr/>
            </p:nvSpPr>
            <p:spPr>
              <a:xfrm>
                <a:off x="5381086" y="1138190"/>
                <a:ext cx="3679888" cy="1323439"/>
              </a:xfrm>
              <a:prstGeom prst="rect">
                <a:avLst/>
              </a:prstGeom>
            </p:spPr>
            <p:txBody>
              <a:bodyPr wrap="square">
                <a:spAutoFit/>
              </a:bodyPr>
              <a:lstStyle/>
              <a:p>
                <a:r>
                  <a:rPr lang="zh-CN" altLang="en-US"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李鹏程</a:t>
                </a:r>
                <a:r>
                  <a:rPr lang="zh-CN" altLang="en-US"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律师，德衡律师</a:t>
                </a:r>
                <a:r>
                  <a:rPr lang="zh-CN" altLang="en-US" sz="1600" b="1" dirty="0" smtClean="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事务所高级</a:t>
                </a:r>
                <a:r>
                  <a:rPr lang="zh-CN" altLang="en-US"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合伙人。正致力于</a:t>
                </a:r>
                <a:r>
                  <a:rPr lang="zh-CN" altLang="en-US" sz="1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组建环境公益类法律援助联盟</a:t>
                </a:r>
                <a:r>
                  <a:rPr lang="zh-CN" altLang="en-US"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，本团队将参与其中提供地下环境污染相关技术支持。</a:t>
                </a:r>
              </a:p>
              <a:p>
                <a:endParaRPr lang="zh-CN" altLang="en-US" sz="16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40" name="图片 3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465469" y="4444508"/>
              <a:ext cx="830525" cy="1011649"/>
            </a:xfrm>
            <a:prstGeom prst="rect">
              <a:avLst/>
            </a:prstGeom>
          </p:spPr>
        </p:pic>
      </p:grpSp>
      <p:sp>
        <p:nvSpPr>
          <p:cNvPr id="42" name="矩形 41"/>
          <p:cNvSpPr/>
          <p:nvPr/>
        </p:nvSpPr>
        <p:spPr>
          <a:xfrm>
            <a:off x="183152" y="713994"/>
            <a:ext cx="1507144" cy="461665"/>
          </a:xfrm>
          <a:prstGeom prst="rect">
            <a:avLst/>
          </a:prstGeom>
        </p:spPr>
        <p:txBody>
          <a:bodyPr wrap="none">
            <a:spAutoFit/>
          </a:bodyPr>
          <a:lstStyle/>
          <a:p>
            <a:r>
              <a:rPr lang="en-US" altLang="zh-CN" sz="2400" b="1" dirty="0" smtClean="0">
                <a:ln>
                  <a:solidFill>
                    <a:srgbClr val="002060"/>
                  </a:solidFill>
                </a:ln>
                <a:solidFill>
                  <a:srgbClr val="002060"/>
                </a:solidFill>
                <a:latin typeface="微软雅黑" panose="020B0503020204020204" pitchFamily="34" charset="-122"/>
                <a:ea typeface="微软雅黑" panose="020B0503020204020204" pitchFamily="34" charset="-122"/>
              </a:rPr>
              <a:t> </a:t>
            </a:r>
            <a:r>
              <a:rPr lang="zh-CN" altLang="en-US" sz="2400" b="1" dirty="0" smtClean="0">
                <a:ln>
                  <a:solidFill>
                    <a:srgbClr val="002060"/>
                  </a:solidFill>
                </a:ln>
                <a:solidFill>
                  <a:srgbClr val="002060"/>
                </a:solidFill>
                <a:latin typeface="微软雅黑" panose="020B0503020204020204" pitchFamily="34" charset="-122"/>
                <a:ea typeface="微软雅黑" panose="020B0503020204020204" pitchFamily="34" charset="-122"/>
              </a:rPr>
              <a:t>团队构成</a:t>
            </a:r>
            <a:endParaRPr lang="zh-CN" altLang="en-US" sz="2400" b="1" dirty="0">
              <a:ln>
                <a:solidFill>
                  <a:srgbClr val="002060"/>
                </a:solidFill>
              </a:ln>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0059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childTnLst>
                          </p:cTn>
                        </p:par>
                        <p:par>
                          <p:cTn id="23" fill="hold">
                            <p:stCondLst>
                              <p:cond delay="500"/>
                            </p:stCondLst>
                            <p:childTnLst>
                              <p:par>
                                <p:cTn id="24" presetID="16" presetClass="entr" presetSubtype="21"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inVertical)">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barn(inVertical)">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barn(inVertical)">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barn(inVertical)">
                                      <p:cBhvr>
                                        <p:cTn id="4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9"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5</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市场分析</a:t>
            </a:r>
            <a:endPar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reflection stA="79000" endPos="65000" dist="50800" dir="5400000" sy="-100000" algn="bl" rotWithShape="0"/>
            <a:softEdge rad="31750"/>
          </a:effectLst>
        </p:spPr>
      </p:pic>
      <p:cxnSp>
        <p:nvCxnSpPr>
          <p:cNvPr id="70" name="直接连接符 69"/>
          <p:cNvCxnSpPr/>
          <p:nvPr/>
        </p:nvCxnSpPr>
        <p:spPr>
          <a:xfrm>
            <a:off x="95846" y="6268185"/>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grpSp>
        <p:nvGrpSpPr>
          <p:cNvPr id="4" name="组合 3"/>
          <p:cNvGrpSpPr/>
          <p:nvPr/>
        </p:nvGrpSpPr>
        <p:grpSpPr>
          <a:xfrm>
            <a:off x="-396552" y="1204928"/>
            <a:ext cx="4824536" cy="4406352"/>
            <a:chOff x="-396552" y="1204928"/>
            <a:chExt cx="5229225" cy="4406352"/>
          </a:xfrm>
        </p:grpSpPr>
        <p:graphicFrame>
          <p:nvGraphicFramePr>
            <p:cNvPr id="24" name="对象 3"/>
            <p:cNvGraphicFramePr>
              <a:graphicFrameLocks noChangeAspect="1"/>
            </p:cNvGraphicFramePr>
            <p:nvPr>
              <p:extLst>
                <p:ext uri="{D42A27DB-BD31-4B8C-83A1-F6EECF244321}">
                  <p14:modId xmlns:p14="http://schemas.microsoft.com/office/powerpoint/2010/main" val="1515447420"/>
                </p:ext>
              </p:extLst>
            </p:nvPr>
          </p:nvGraphicFramePr>
          <p:xfrm>
            <a:off x="-396552" y="1204928"/>
            <a:ext cx="5229225" cy="2791269"/>
          </p:xfrm>
          <a:graphic>
            <a:graphicData uri="http://schemas.openxmlformats.org/presentationml/2006/ole">
              <mc:AlternateContent xmlns:mc="http://schemas.openxmlformats.org/markup-compatibility/2006">
                <mc:Choice xmlns:v="urn:schemas-microsoft-com:vml" Requires="v">
                  <p:oleObj spid="_x0000_s1145" name="图表" r:id="rId5" imgW="5229225" imgH="2790777" progId="MSGraph.Chart.8">
                    <p:embed/>
                  </p:oleObj>
                </mc:Choice>
                <mc:Fallback>
                  <p:oleObj name="图表" r:id="rId5" imgW="5229225" imgH="2790777" progId="MSGraph.Chart.8">
                    <p:embed/>
                    <p:pic>
                      <p:nvPicPr>
                        <p:cNvPr id="20491" name="对象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552" y="1204928"/>
                          <a:ext cx="5229225" cy="279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矩形 24"/>
            <p:cNvSpPr/>
            <p:nvPr/>
          </p:nvSpPr>
          <p:spPr bwMode="auto">
            <a:xfrm>
              <a:off x="278720" y="4410951"/>
              <a:ext cx="4516909" cy="1200329"/>
            </a:xfrm>
            <a:prstGeom prst="rect">
              <a:avLst/>
            </a:prstGeom>
          </p:spPr>
          <p:txBody>
            <a:bodyPr wrap="square">
              <a:spAutoFit/>
            </a:bodyPr>
            <a:lstStyle/>
            <a:p>
              <a:pPr algn="just">
                <a:defRPr/>
              </a:pPr>
              <a:r>
                <a:rPr lang="en-US" altLang="zh-CN" b="1" kern="100"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b="1" kern="100"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以垃圾处理项目为例，</a:t>
              </a:r>
              <a:r>
                <a:rPr lang="zh-CN" altLang="zh-CN" b="1" kern="100"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从</a:t>
              </a:r>
              <a:r>
                <a:rPr lang="en-US" altLang="zh-CN" b="1" kern="100" dirty="0">
                  <a:solidFill>
                    <a:srgbClr val="002060"/>
                  </a:solidFill>
                  <a:latin typeface="微软雅黑" panose="020B0503020204020204" pitchFamily="34" charset="-122"/>
                  <a:ea typeface="微软雅黑" panose="020B0503020204020204" pitchFamily="34" charset="-122"/>
                </a:rPr>
                <a:t>2010</a:t>
              </a:r>
              <a:r>
                <a:rPr lang="zh-CN" altLang="zh-CN" b="1" kern="100"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年至今拟建、在建、扩建垃圾</a:t>
              </a:r>
              <a:r>
                <a:rPr lang="zh-CN" altLang="en-US" b="1" kern="100"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处理相关</a:t>
              </a:r>
              <a:r>
                <a:rPr lang="zh-CN" altLang="zh-CN" b="1" kern="100"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工程项目，共计</a:t>
              </a:r>
              <a:r>
                <a:rPr lang="en-US" altLang="zh-CN" b="1" kern="100" dirty="0">
                  <a:solidFill>
                    <a:srgbClr val="FF0000"/>
                  </a:solidFill>
                  <a:latin typeface="微软雅黑" panose="020B0503020204020204" pitchFamily="34" charset="-122"/>
                  <a:ea typeface="微软雅黑" panose="020B0503020204020204" pitchFamily="34" charset="-122"/>
                </a:rPr>
                <a:t>837</a:t>
              </a:r>
              <a:r>
                <a:rPr lang="zh-CN" altLang="zh-CN" b="1" kern="100"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个</a:t>
              </a:r>
              <a:r>
                <a:rPr lang="zh-CN" altLang="en-US" b="1" kern="100"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b="1" kern="100"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defRPr/>
              </a:pPr>
              <a:endParaRPr lang="zh-CN" altLang="en-US" dirty="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701476" y="1285916"/>
            <a:ext cx="4073525" cy="4741606"/>
            <a:chOff x="4701476" y="1285916"/>
            <a:chExt cx="4073525" cy="4741606"/>
          </a:xfrm>
        </p:grpSpPr>
        <p:sp>
          <p:nvSpPr>
            <p:cNvPr id="28" name="矩形 27"/>
            <p:cNvSpPr/>
            <p:nvPr/>
          </p:nvSpPr>
          <p:spPr bwMode="auto">
            <a:xfrm>
              <a:off x="4701476" y="3996197"/>
              <a:ext cx="4073525" cy="2031325"/>
            </a:xfrm>
            <a:prstGeom prst="rect">
              <a:avLst/>
            </a:prstGeom>
          </p:spPr>
          <p:txBody>
            <a:bodyPr>
              <a:spAutoFit/>
            </a:bodyPr>
            <a:lstStyle/>
            <a:p>
              <a:pPr algn="just">
                <a:defRPr/>
              </a:pPr>
              <a:r>
                <a:rPr lang="zh-CN" altLang="en-US" b="1" kern="100"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    地下污染事故频发促使公众更加关注所生活区域的地下污染状况：</a:t>
              </a:r>
              <a:endParaRPr lang="en-US" altLang="zh-CN" b="1" kern="100"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buFont typeface="Wingdings" panose="05000000000000000000" pitchFamily="2" charset="2"/>
                <a:buChar char="u"/>
                <a:defRPr/>
              </a:pPr>
              <a:r>
                <a:rPr lang="zh-CN" altLang="en-US" b="1" kern="100"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住宅区周边是否存在地下污染</a:t>
              </a:r>
              <a:endParaRPr lang="en-US" altLang="zh-CN" b="1" kern="100"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buFont typeface="Wingdings" panose="05000000000000000000" pitchFamily="2" charset="2"/>
                <a:buChar char="u"/>
                <a:defRPr/>
              </a:pPr>
              <a:r>
                <a:rPr lang="zh-CN" altLang="en-US" b="1" kern="100"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孩子所在的幼儿园、学校所处地区是否安全</a:t>
              </a:r>
              <a:endParaRPr lang="en-US" altLang="zh-CN" b="1" kern="100"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buFont typeface="Wingdings" panose="05000000000000000000" pitchFamily="2" charset="2"/>
                <a:buChar char="u"/>
                <a:defRPr/>
              </a:pPr>
              <a:r>
                <a:rPr lang="zh-CN" altLang="en-US" b="1" kern="100"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医院、运动场及其他公共区域地下污染信息</a:t>
              </a:r>
              <a:endParaRPr lang="zh-CN" altLang="en-US" b="1" dirty="0">
                <a:solidFill>
                  <a:srgbClr val="00206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47071" y="1285916"/>
              <a:ext cx="3513531" cy="2629292"/>
            </a:xfrm>
            <a:prstGeom prst="rect">
              <a:avLst/>
            </a:prstGeom>
          </p:spPr>
        </p:pic>
      </p:grpSp>
      <p:grpSp>
        <p:nvGrpSpPr>
          <p:cNvPr id="6" name="组合 5"/>
          <p:cNvGrpSpPr/>
          <p:nvPr/>
        </p:nvGrpSpPr>
        <p:grpSpPr>
          <a:xfrm>
            <a:off x="68958" y="1226421"/>
            <a:ext cx="4503042" cy="4801101"/>
            <a:chOff x="52412" y="1170809"/>
            <a:chExt cx="4572000" cy="4875251"/>
          </a:xfrm>
        </p:grpSpPr>
        <p:pic>
          <p:nvPicPr>
            <p:cNvPr id="33" name="图片 3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41298" y="1170809"/>
              <a:ext cx="4287145" cy="30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2412" y="4827193"/>
              <a:ext cx="4572000" cy="1218867"/>
            </a:xfrm>
            <a:prstGeom prst="rect">
              <a:avLst/>
            </a:prstGeom>
          </p:spPr>
          <p:txBody>
            <a:bodyPr>
              <a:spAutoFit/>
            </a:bodyPr>
            <a:lstStyle/>
            <a:p>
              <a:pPr algn="just">
                <a:defRPr/>
              </a:pPr>
              <a:r>
                <a:rPr lang="zh-CN" altLang="en-US" b="1" kern="100" dirty="0" smtClean="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    此外</a:t>
              </a:r>
              <a:r>
                <a:rPr lang="zh-CN" altLang="en-US" b="1" kern="100"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，金属冶炼加工、矿物、废物处理、皮革、造纸、石油煤炭、化工、医药、电力等行业，相关企业存在大量的地下环境污染源。</a:t>
              </a:r>
            </a:p>
          </p:txBody>
        </p:sp>
      </p:grpSp>
      <p:sp>
        <p:nvSpPr>
          <p:cNvPr id="7" name="文本框 6"/>
          <p:cNvSpPr txBox="1"/>
          <p:nvPr/>
        </p:nvSpPr>
        <p:spPr>
          <a:xfrm>
            <a:off x="226461" y="669780"/>
            <a:ext cx="2198192" cy="584775"/>
          </a:xfrm>
          <a:prstGeom prst="rect">
            <a:avLst/>
          </a:prstGeom>
          <a:noFill/>
        </p:spPr>
        <p:txBody>
          <a:bodyPr wrap="square" rtlCol="0">
            <a:spAutoFit/>
          </a:bodyPr>
          <a:lstStyle/>
          <a:p>
            <a:r>
              <a:rPr lang="zh-CN" altLang="en-US" sz="3200" b="1" dirty="0" smtClean="0">
                <a:solidFill>
                  <a:srgbClr val="002060"/>
                </a:solidFill>
                <a:latin typeface="微软雅黑" panose="020B0503020204020204" pitchFamily="34" charset="-122"/>
                <a:ea typeface="微软雅黑" panose="020B0503020204020204" pitchFamily="34" charset="-122"/>
              </a:rPr>
              <a:t>市场规模</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683108" y="668326"/>
            <a:ext cx="3345276" cy="584775"/>
          </a:xfrm>
          <a:prstGeom prst="rect">
            <a:avLst/>
          </a:prstGeom>
          <a:noFill/>
        </p:spPr>
        <p:txBody>
          <a:bodyPr wrap="square" rtlCol="0">
            <a:spAutoFit/>
          </a:bodyPr>
          <a:lstStyle/>
          <a:p>
            <a:r>
              <a:rPr lang="zh-CN" altLang="en-US" sz="3200" b="1" dirty="0" smtClean="0">
                <a:solidFill>
                  <a:srgbClr val="002060"/>
                </a:solidFill>
                <a:latin typeface="微软雅黑" panose="020B0503020204020204" pitchFamily="34" charset="-122"/>
                <a:ea typeface="微软雅黑" panose="020B0503020204020204" pitchFamily="34" charset="-122"/>
              </a:rPr>
              <a:t>刺激因素</a:t>
            </a:r>
            <a:r>
              <a:rPr lang="en-US" altLang="zh-CN" sz="3200" b="1" dirty="0">
                <a:solidFill>
                  <a:srgbClr val="002060"/>
                </a:solidFill>
                <a:latin typeface="微软雅黑" panose="020B0503020204020204" pitchFamily="34" charset="-122"/>
                <a:ea typeface="微软雅黑" panose="020B0503020204020204" pitchFamily="34" charset="-122"/>
              </a:rPr>
              <a:t>-</a:t>
            </a:r>
            <a:r>
              <a:rPr lang="zh-CN" altLang="en-US" sz="3200" b="1" dirty="0" smtClean="0">
                <a:solidFill>
                  <a:srgbClr val="002060"/>
                </a:solidFill>
                <a:latin typeface="微软雅黑" panose="020B0503020204020204" pitchFamily="34" charset="-122"/>
                <a:ea typeface="微软雅黑" panose="020B0503020204020204" pitchFamily="34" charset="-122"/>
              </a:rPr>
              <a:t>健康</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9833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par>
                          <p:cTn id="18" fill="hold">
                            <p:stCondLst>
                              <p:cond delay="500"/>
                            </p:stCondLst>
                            <p:childTnLst>
                              <p:par>
                                <p:cTn id="19" presetID="16" presetClass="entr" presetSubtype="2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arn(inVertic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33" y="1094807"/>
            <a:ext cx="9144000" cy="494442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33" y="1162098"/>
            <a:ext cx="9144000" cy="4936663"/>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159184"/>
            <a:ext cx="9144000" cy="5064672"/>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28" y="1181573"/>
            <a:ext cx="9135972" cy="4924945"/>
          </a:xfrm>
          <a:prstGeom prst="rect">
            <a:avLst/>
          </a:prstGeom>
        </p:spPr>
      </p:pic>
      <p:cxnSp>
        <p:nvCxnSpPr>
          <p:cNvPr id="12" name="直接连接符 11"/>
          <p:cNvCxnSpPr/>
          <p:nvPr/>
        </p:nvCxnSpPr>
        <p:spPr>
          <a:xfrm>
            <a:off x="107504" y="545328"/>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21" name="矩形 1"/>
          <p:cNvSpPr>
            <a:spLocks noChangeArrowheads="1"/>
          </p:cNvSpPr>
          <p:nvPr/>
        </p:nvSpPr>
        <p:spPr bwMode="auto">
          <a:xfrm>
            <a:off x="108319" y="29866"/>
            <a:ext cx="1944763" cy="523220"/>
          </a:xfrm>
          <a:prstGeom prst="rect">
            <a:avLst/>
          </a:prstGeom>
          <a:noFill/>
          <a:ln>
            <a:noFill/>
          </a:ln>
          <a:effectLst>
            <a:reflection stA="24000" endPos="65000" dist="50800" dir="5400000" sy="-100000" algn="bl" rotWithShape="0"/>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5</a:t>
            </a:r>
            <a:r>
              <a:rPr lang="en-US" altLang="zh-CN"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a:t>
            </a:r>
            <a:r>
              <a:rPr lang="zh-CN" altLang="en-US" sz="2800" b="1" dirty="0" smtClean="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rPr>
              <a:t>市场分析</a:t>
            </a:r>
            <a:endParaRPr lang="zh-CN" altLang="en-US" sz="2800" b="1" dirty="0">
              <a:solidFill>
                <a:schemeClr val="accent3">
                  <a:lumMod val="75000"/>
                </a:schemeClr>
              </a:solidFill>
              <a:effectLst>
                <a:outerShdw blurRad="12700" dist="38100" dir="2700000" algn="tl">
                  <a:srgbClr val="000000">
                    <a:alpha val="78000"/>
                  </a:srgbClr>
                </a:outerShdw>
                <a:reflection blurRad="6350" stA="69000" endPos="45500" dist="38100" dir="5400000" sy="-100000" algn="bl" rotWithShape="0"/>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7" cstate="print">
            <a:extLst>
              <a:ext uri="{28A0092B-C50C-407E-A947-70E740481C1C}">
                <a14:useLocalDpi xmlns:a14="http://schemas.microsoft.com/office/drawing/2010/main" val="0"/>
              </a:ext>
            </a:extLst>
          </a:blip>
          <a:srcRect l="10291" r="14119" b="31086"/>
          <a:stretch/>
        </p:blipFill>
        <p:spPr>
          <a:xfrm>
            <a:off x="8141635" y="116632"/>
            <a:ext cx="606726" cy="549479"/>
          </a:xfrm>
          <a:prstGeom prst="ellipse">
            <a:avLst/>
          </a:prstGeom>
          <a:effectLst>
            <a:glow rad="190500">
              <a:schemeClr val="bg1">
                <a:lumMod val="85000"/>
                <a:alpha val="10000"/>
              </a:schemeClr>
            </a:glow>
            <a:reflection stA="79000" endPos="65000" dist="50800" dir="5400000" sy="-100000" algn="bl" rotWithShape="0"/>
            <a:softEdge rad="31750"/>
          </a:effectLst>
        </p:spPr>
      </p:pic>
      <p:cxnSp>
        <p:nvCxnSpPr>
          <p:cNvPr id="70" name="直接连接符 69"/>
          <p:cNvCxnSpPr/>
          <p:nvPr/>
        </p:nvCxnSpPr>
        <p:spPr>
          <a:xfrm>
            <a:off x="95846" y="6268185"/>
            <a:ext cx="8856984" cy="1"/>
          </a:xfrm>
          <a:prstGeom prst="line">
            <a:avLst/>
          </a:prstGeom>
          <a:ln w="190500" cap="flat" cmpd="thickThin">
            <a:solidFill>
              <a:schemeClr val="bg1"/>
            </a:solidFill>
            <a:prstDash val="solid"/>
            <a:round/>
            <a:headEnd w="sm" len="med"/>
          </a:ln>
          <a:effectLst>
            <a:outerShdw blurRad="50800" dist="38100" dir="5820000" algn="t" rotWithShape="0">
              <a:prstClr val="black">
                <a:alpha val="40000"/>
              </a:prstClr>
            </a:outerShdw>
            <a:reflection stA="24000" endPos="65000" dist="50800" dir="5400000" sy="-100000" algn="bl" rotWithShape="0"/>
          </a:effectLst>
        </p:spPr>
        <p:style>
          <a:lnRef idx="2">
            <a:schemeClr val="accent1"/>
          </a:lnRef>
          <a:fillRef idx="0">
            <a:schemeClr val="accent1"/>
          </a:fillRef>
          <a:effectRef idx="1">
            <a:schemeClr val="accent1"/>
          </a:effectRef>
          <a:fontRef idx="minor">
            <a:schemeClr val="tx1"/>
          </a:fontRef>
        </p:style>
      </p:cxnSp>
      <p:sp>
        <p:nvSpPr>
          <p:cNvPr id="5" name="文本框 4"/>
          <p:cNvSpPr txBox="1"/>
          <p:nvPr/>
        </p:nvSpPr>
        <p:spPr>
          <a:xfrm>
            <a:off x="3131840" y="759037"/>
            <a:ext cx="3744416" cy="584775"/>
          </a:xfrm>
          <a:prstGeom prst="rect">
            <a:avLst/>
          </a:prstGeom>
          <a:noFill/>
        </p:spPr>
        <p:txBody>
          <a:bodyPr wrap="square" rtlCol="0">
            <a:spAutoFit/>
          </a:bodyPr>
          <a:lstStyle/>
          <a:p>
            <a:r>
              <a:rPr lang="zh-CN" altLang="en-US" sz="3200" b="1" dirty="0" smtClean="0">
                <a:solidFill>
                  <a:srgbClr val="002060"/>
                </a:solidFill>
                <a:latin typeface="微软雅黑" panose="020B0503020204020204" pitchFamily="34" charset="-122"/>
                <a:ea typeface="微软雅黑" panose="020B0503020204020204" pitchFamily="34" charset="-122"/>
              </a:rPr>
              <a:t>国家政策分析</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860032" y="2348880"/>
            <a:ext cx="3744416" cy="646331"/>
          </a:xfrm>
          <a:prstGeom prst="rect">
            <a:avLst/>
          </a:prstGeom>
          <a:solidFill>
            <a:schemeClr val="accent1">
              <a:lumMod val="20000"/>
              <a:lumOff val="80000"/>
              <a:alpha val="72000"/>
            </a:schemeClr>
          </a:solidFill>
        </p:spPr>
        <p:txBody>
          <a:bodyPr wrap="square" rtlCol="0">
            <a:spAutoFit/>
          </a:bodyPr>
          <a:lstStyle/>
          <a:p>
            <a:pPr algn="ctr"/>
            <a:r>
              <a:rPr lang="zh-CN" altLang="en-US" b="1" dirty="0" smtClean="0">
                <a:solidFill>
                  <a:srgbClr val="FF0000"/>
                </a:solidFill>
                <a:latin typeface="微软雅黑" panose="020B0503020204020204" pitchFamily="34" charset="-122"/>
                <a:ea typeface="微软雅黑" panose="020B0503020204020204" pitchFamily="34" charset="-122"/>
              </a:rPr>
              <a:t>“土十条”，要求：</a:t>
            </a:r>
            <a:r>
              <a:rPr lang="en-US" altLang="zh-CN" b="1" dirty="0" smtClean="0">
                <a:solidFill>
                  <a:srgbClr val="FF0000"/>
                </a:solidFill>
                <a:latin typeface="微软雅黑" panose="020B0503020204020204" pitchFamily="34" charset="-122"/>
                <a:ea typeface="微软雅黑" panose="020B0503020204020204" pitchFamily="34" charset="-122"/>
              </a:rPr>
              <a:t>2018</a:t>
            </a:r>
            <a:r>
              <a:rPr lang="zh-CN" altLang="en-US" b="1" dirty="0">
                <a:solidFill>
                  <a:srgbClr val="FF0000"/>
                </a:solidFill>
                <a:latin typeface="微软雅黑" panose="020B0503020204020204" pitchFamily="34" charset="-122"/>
                <a:ea typeface="微软雅黑" panose="020B0503020204020204" pitchFamily="34" charset="-122"/>
              </a:rPr>
              <a:t>建成建成国家土壤环境质量监测网络</a:t>
            </a:r>
          </a:p>
        </p:txBody>
      </p:sp>
      <p:sp>
        <p:nvSpPr>
          <p:cNvPr id="15" name="文本框 14"/>
          <p:cNvSpPr txBox="1"/>
          <p:nvPr/>
        </p:nvSpPr>
        <p:spPr>
          <a:xfrm>
            <a:off x="5208414" y="3870887"/>
            <a:ext cx="3744416" cy="646331"/>
          </a:xfrm>
          <a:prstGeom prst="rect">
            <a:avLst/>
          </a:prstGeom>
          <a:solidFill>
            <a:schemeClr val="accent1">
              <a:lumMod val="20000"/>
              <a:lumOff val="80000"/>
              <a:alpha val="72000"/>
            </a:schemeClr>
          </a:solidFill>
        </p:spPr>
        <p:txBody>
          <a:bodyPr wrap="square" rtlCol="0">
            <a:spAutoFit/>
          </a:bodyPr>
          <a:lstStyle/>
          <a:p>
            <a:pPr algn="ctr"/>
            <a:r>
              <a:rPr lang="zh-CN" altLang="en-US" b="1" dirty="0" smtClean="0">
                <a:solidFill>
                  <a:srgbClr val="FF0000"/>
                </a:solidFill>
                <a:latin typeface="微软雅黑" panose="020B0503020204020204" pitchFamily="34" charset="-122"/>
                <a:ea typeface="微软雅黑" panose="020B0503020204020204" pitchFamily="34" charset="-122"/>
              </a:rPr>
              <a:t>推广</a:t>
            </a:r>
            <a:r>
              <a:rPr lang="en-US" altLang="zh-CN" b="1" dirty="0" smtClean="0">
                <a:solidFill>
                  <a:srgbClr val="FF0000"/>
                </a:solidFill>
                <a:latin typeface="微软雅黑" panose="020B0503020204020204" pitchFamily="34" charset="-122"/>
                <a:ea typeface="微软雅黑" panose="020B0503020204020204" pitchFamily="34" charset="-122"/>
              </a:rPr>
              <a:t>PPP</a:t>
            </a:r>
            <a:r>
              <a:rPr lang="zh-CN" altLang="en-US" b="1" dirty="0" smtClean="0">
                <a:solidFill>
                  <a:srgbClr val="FF0000"/>
                </a:solidFill>
                <a:latin typeface="微软雅黑" panose="020B0503020204020204" pitchFamily="34" charset="-122"/>
                <a:ea typeface="微软雅黑" panose="020B0503020204020204" pitchFamily="34" charset="-122"/>
              </a:rPr>
              <a:t>模式：政府和社会资本合作</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55445" y="4517218"/>
            <a:ext cx="3744416" cy="646331"/>
          </a:xfrm>
          <a:prstGeom prst="rect">
            <a:avLst/>
          </a:prstGeom>
          <a:solidFill>
            <a:schemeClr val="accent1">
              <a:lumMod val="20000"/>
              <a:lumOff val="80000"/>
              <a:alpha val="72000"/>
            </a:schemeClr>
          </a:solidFill>
        </p:spPr>
        <p:txBody>
          <a:bodyPr wrap="square" rtlCol="0">
            <a:spAutoFit/>
          </a:bodyPr>
          <a:lstStyle/>
          <a:p>
            <a:pPr algn="ctr"/>
            <a:r>
              <a:rPr lang="zh-CN" altLang="en-US" b="1" dirty="0">
                <a:solidFill>
                  <a:srgbClr val="FF0000"/>
                </a:solidFill>
                <a:latin typeface="微软雅黑" panose="020B0503020204020204" pitchFamily="34" charset="-122"/>
                <a:ea typeface="微软雅黑" panose="020B0503020204020204" pitchFamily="34" charset="-122"/>
              </a:rPr>
              <a:t>大</a:t>
            </a:r>
            <a:r>
              <a:rPr lang="zh-CN" altLang="en-US" b="1" dirty="0" smtClean="0">
                <a:solidFill>
                  <a:srgbClr val="FF0000"/>
                </a:solidFill>
                <a:latin typeface="微软雅黑" panose="020B0503020204020204" pitchFamily="34" charset="-122"/>
                <a:ea typeface="微软雅黑" panose="020B0503020204020204" pitchFamily="34" charset="-122"/>
              </a:rPr>
              <a:t>数据建设方案，更加细致化的政策支持</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55445" y="5343695"/>
            <a:ext cx="3744416" cy="369332"/>
          </a:xfrm>
          <a:prstGeom prst="rect">
            <a:avLst/>
          </a:prstGeom>
          <a:solidFill>
            <a:schemeClr val="accent1">
              <a:lumMod val="20000"/>
              <a:lumOff val="80000"/>
              <a:alpha val="72000"/>
            </a:schemeClr>
          </a:solidFill>
        </p:spPr>
        <p:txBody>
          <a:bodyPr wrap="square" rtlCol="0">
            <a:spAutoFit/>
          </a:bodyPr>
          <a:lstStyle/>
          <a:p>
            <a:pPr algn="ctr"/>
            <a:r>
              <a:rPr lang="zh-CN" altLang="en-US" b="1" dirty="0" smtClean="0">
                <a:solidFill>
                  <a:srgbClr val="FF0000"/>
                </a:solidFill>
                <a:latin typeface="微软雅黑" panose="020B0503020204020204" pitchFamily="34" charset="-122"/>
                <a:ea typeface="微软雅黑" panose="020B0503020204020204" pitchFamily="34" charset="-122"/>
              </a:rPr>
              <a:t>环境监测网络建设方案，政策指导</a:t>
            </a:r>
            <a:endParaRPr lang="zh-CN" altLang="en-US"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19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nodeType="clickEffect">
                                  <p:stCondLst>
                                    <p:cond delay="0"/>
                                  </p:stCondLst>
                                  <p:childTnLst>
                                    <p:animScale>
                                      <p:cBhvr>
                                        <p:cTn id="20" dur="1000" fill="hold"/>
                                        <p:tgtEl>
                                          <p:spTgt spid="6"/>
                                        </p:tgtEl>
                                      </p:cBhvr>
                                      <p:by x="50000" y="50000"/>
                                    </p:animScale>
                                  </p:childTnLst>
                                </p:cTn>
                              </p:par>
                              <p:par>
                                <p:cTn id="21" presetID="22" presetClass="exit" presetSubtype="4" fill="hold" grpId="1" nodeType="withEffect">
                                  <p:stCondLst>
                                    <p:cond delay="0"/>
                                  </p:stCondLst>
                                  <p:childTnLst>
                                    <p:animEffect transition="out" filter="wipe(down)">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42" presetClass="path" presetSubtype="0" accel="50000" decel="50000" fill="hold" nodeType="withEffect">
                                  <p:stCondLst>
                                    <p:cond delay="0"/>
                                  </p:stCondLst>
                                  <p:childTnLst>
                                    <p:animMotion origin="layout" path="M 3.88889E-6 1.11111E-6 L -0.27552 -0.12593 " pathEditMode="relative" rAng="0" ptsTypes="AA">
                                      <p:cBhvr>
                                        <p:cTn id="25" dur="1000" fill="hold"/>
                                        <p:tgtEl>
                                          <p:spTgt spid="6"/>
                                        </p:tgtEl>
                                        <p:attrNameLst>
                                          <p:attrName>ppt_x</p:attrName>
                                          <p:attrName>ppt_y</p:attrName>
                                        </p:attrNameLst>
                                      </p:cBhvr>
                                      <p:rCtr x="-13785" y="-6296"/>
                                    </p:animMotion>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500"/>
                            </p:stCondLst>
                            <p:childTnLst>
                              <p:par>
                                <p:cTn id="32" presetID="22" presetClass="entr" presetSubtype="4"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mph" presetSubtype="0" fill="hold" nodeType="clickEffect">
                                  <p:stCondLst>
                                    <p:cond delay="0"/>
                                  </p:stCondLst>
                                  <p:childTnLst>
                                    <p:animScale>
                                      <p:cBhvr>
                                        <p:cTn id="38" dur="1000" fill="hold"/>
                                        <p:tgtEl>
                                          <p:spTgt spid="7"/>
                                        </p:tgtEl>
                                      </p:cBhvr>
                                      <p:by x="50000" y="50000"/>
                                    </p:animScale>
                                  </p:childTnLst>
                                </p:cTn>
                              </p:par>
                              <p:par>
                                <p:cTn id="39" presetID="22" presetClass="exit" presetSubtype="4" fill="hold" grpId="1" nodeType="withEffect">
                                  <p:stCondLst>
                                    <p:cond delay="0"/>
                                  </p:stCondLst>
                                  <p:childTnLst>
                                    <p:animEffect transition="out" filter="wipe(down)">
                                      <p:cBhvr>
                                        <p:cTn id="40" dur="500"/>
                                        <p:tgtEl>
                                          <p:spTgt spid="18"/>
                                        </p:tgtEl>
                                      </p:cBhvr>
                                    </p:animEffect>
                                    <p:set>
                                      <p:cBhvr>
                                        <p:cTn id="41" dur="1" fill="hold">
                                          <p:stCondLst>
                                            <p:cond delay="499"/>
                                          </p:stCondLst>
                                        </p:cTn>
                                        <p:tgtEl>
                                          <p:spTgt spid="18"/>
                                        </p:tgtEl>
                                        <p:attrNameLst>
                                          <p:attrName>style.visibility</p:attrName>
                                        </p:attrNameLst>
                                      </p:cBhvr>
                                      <p:to>
                                        <p:strVal val="hidden"/>
                                      </p:to>
                                    </p:set>
                                  </p:childTnLst>
                                </p:cTn>
                              </p:par>
                              <p:par>
                                <p:cTn id="42" presetID="42" presetClass="path" presetSubtype="0" accel="50000" decel="50000" fill="hold" nodeType="withEffect">
                                  <p:stCondLst>
                                    <p:cond delay="0"/>
                                  </p:stCondLst>
                                  <p:childTnLst>
                                    <p:animMotion origin="layout" path="M 3.88889E-6 1.85185E-6 L 0.27569 -0.10556 " pathEditMode="relative" rAng="0" ptsTypes="AA">
                                      <p:cBhvr>
                                        <p:cTn id="43" dur="1000" fill="hold"/>
                                        <p:tgtEl>
                                          <p:spTgt spid="7"/>
                                        </p:tgtEl>
                                        <p:attrNameLst>
                                          <p:attrName>ppt_x</p:attrName>
                                          <p:attrName>ppt_y</p:attrName>
                                        </p:attrNameLst>
                                      </p:cBhvr>
                                      <p:rCtr x="13785" y="-5278"/>
                                    </p:animMotion>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childTnLst>
                          </p:cTn>
                        </p:par>
                        <p:par>
                          <p:cTn id="49" fill="hold">
                            <p:stCondLst>
                              <p:cond delay="500"/>
                            </p:stCondLst>
                            <p:childTnLst>
                              <p:par>
                                <p:cTn id="50" presetID="2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mph" presetSubtype="0" fill="hold" nodeType="clickEffect">
                                  <p:stCondLst>
                                    <p:cond delay="0"/>
                                  </p:stCondLst>
                                  <p:childTnLst>
                                    <p:animScale>
                                      <p:cBhvr>
                                        <p:cTn id="56" dur="1000" fill="hold"/>
                                        <p:tgtEl>
                                          <p:spTgt spid="2"/>
                                        </p:tgtEl>
                                      </p:cBhvr>
                                      <p:by x="50000" y="50000"/>
                                    </p:animScale>
                                  </p:childTnLst>
                                </p:cTn>
                              </p:par>
                              <p:par>
                                <p:cTn id="57" presetID="22" presetClass="exit" presetSubtype="4" fill="hold" grpId="1" nodeType="withEffect">
                                  <p:stCondLst>
                                    <p:cond delay="0"/>
                                  </p:stCondLst>
                                  <p:childTnLst>
                                    <p:animEffect transition="out" filter="wipe(down)">
                                      <p:cBhvr>
                                        <p:cTn id="58" dur="500"/>
                                        <p:tgtEl>
                                          <p:spTgt spid="17"/>
                                        </p:tgtEl>
                                      </p:cBhvr>
                                    </p:animEffect>
                                    <p:set>
                                      <p:cBhvr>
                                        <p:cTn id="59" dur="1" fill="hold">
                                          <p:stCondLst>
                                            <p:cond delay="499"/>
                                          </p:stCondLst>
                                        </p:cTn>
                                        <p:tgtEl>
                                          <p:spTgt spid="17"/>
                                        </p:tgtEl>
                                        <p:attrNameLst>
                                          <p:attrName>style.visibility</p:attrName>
                                        </p:attrNameLst>
                                      </p:cBhvr>
                                      <p:to>
                                        <p:strVal val="hidden"/>
                                      </p:to>
                                    </p:set>
                                  </p:childTnLst>
                                </p:cTn>
                              </p:par>
                              <p:par>
                                <p:cTn id="60" presetID="42" presetClass="path" presetSubtype="0" accel="50000" decel="50000" fill="hold" nodeType="withEffect">
                                  <p:stCondLst>
                                    <p:cond delay="0"/>
                                  </p:stCondLst>
                                  <p:childTnLst>
                                    <p:animMotion origin="layout" path="M 0 -4.44444E-6 L -0.26163 0.1845 " pathEditMode="relative" rAng="0" ptsTypes="AA">
                                      <p:cBhvr>
                                        <p:cTn id="61" dur="2000" fill="hold"/>
                                        <p:tgtEl>
                                          <p:spTgt spid="2"/>
                                        </p:tgtEl>
                                        <p:attrNameLst>
                                          <p:attrName>ppt_x</p:attrName>
                                          <p:attrName>ppt_y</p:attrName>
                                        </p:attrNameLst>
                                      </p:cBhvr>
                                      <p:rCtr x="-13090" y="9213"/>
                                    </p:animMotion>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childTnLst>
                          </p:cTn>
                        </p:par>
                      </p:childTnLst>
                    </p:cTn>
                  </p:par>
                  <p:par>
                    <p:cTn id="70" fill="hold">
                      <p:stCondLst>
                        <p:cond delay="indefinite"/>
                      </p:stCondLst>
                      <p:childTnLst>
                        <p:par>
                          <p:cTn id="71" fill="hold">
                            <p:stCondLst>
                              <p:cond delay="0"/>
                            </p:stCondLst>
                            <p:childTnLst>
                              <p:par>
                                <p:cTn id="72" presetID="6" presetClass="emph" presetSubtype="0" fill="hold" nodeType="clickEffect">
                                  <p:stCondLst>
                                    <p:cond delay="0"/>
                                  </p:stCondLst>
                                  <p:childTnLst>
                                    <p:animScale>
                                      <p:cBhvr>
                                        <p:cTn id="73" dur="1000" fill="hold"/>
                                        <p:tgtEl>
                                          <p:spTgt spid="9"/>
                                        </p:tgtEl>
                                      </p:cBhvr>
                                      <p:by x="50000" y="50000"/>
                                    </p:animScale>
                                  </p:childTnLst>
                                </p:cTn>
                              </p:par>
                              <p:par>
                                <p:cTn id="74" presetID="42" presetClass="path" presetSubtype="0" accel="50000" decel="50000" fill="hold" nodeType="withEffect">
                                  <p:stCondLst>
                                    <p:cond delay="0"/>
                                  </p:stCondLst>
                                  <p:childTnLst>
                                    <p:animMotion origin="layout" path="M 2.77778E-6 0 L 0.25243 0.18935 " pathEditMode="relative" rAng="0" ptsTypes="AA">
                                      <p:cBhvr>
                                        <p:cTn id="75" dur="1000" fill="hold"/>
                                        <p:tgtEl>
                                          <p:spTgt spid="9"/>
                                        </p:tgtEl>
                                        <p:attrNameLst>
                                          <p:attrName>ppt_x</p:attrName>
                                          <p:attrName>ppt_y</p:attrName>
                                        </p:attrNameLst>
                                      </p:cBhvr>
                                      <p:rCtr x="12622" y="9468"/>
                                    </p:animMotion>
                                  </p:childTnLst>
                                </p:cTn>
                              </p:par>
                              <p:par>
                                <p:cTn id="76" presetID="22" presetClass="exit" presetSubtype="4" fill="hold" grpId="1" nodeType="withEffect">
                                  <p:stCondLst>
                                    <p:cond delay="0"/>
                                  </p:stCondLst>
                                  <p:childTnLst>
                                    <p:animEffect transition="out" filter="wipe(down)">
                                      <p:cBhvr>
                                        <p:cTn id="77" dur="500"/>
                                        <p:tgtEl>
                                          <p:spTgt spid="15"/>
                                        </p:tgtEl>
                                      </p:cBhvr>
                                    </p:animEffect>
                                    <p:set>
                                      <p:cBhvr>
                                        <p:cTn id="78"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3" grpId="1" animBg="1"/>
      <p:bldP spid="15" grpId="0" animBg="1"/>
      <p:bldP spid="15" grpId="1" animBg="1"/>
      <p:bldP spid="17" grpId="0" animBg="1"/>
      <p:bldP spid="17" grpId="1" animBg="1"/>
      <p:bldP spid="18" grpId="0" animBg="1"/>
      <p:bldP spid="18"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19220835"/>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219220835"/>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1219220835"/>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219220835"/>
  <p:tag name="MH_LIBRARY" val="GRAPHIC"/>
  <p:tag name="MH_TYPE" val="SubTitle"/>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219220835"/>
  <p:tag name="MH_LIBRARY" val="GRAPHIC"/>
  <p:tag name="MH_TYPE" val="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2909</TotalTime>
  <Words>1959</Words>
  <Application>Microsoft Office PowerPoint</Application>
  <PresentationFormat>全屏显示(4:3)</PresentationFormat>
  <Paragraphs>232</Paragraphs>
  <Slides>15</Slides>
  <Notes>15</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28" baseType="lpstr">
      <vt:lpstr>等线</vt:lpstr>
      <vt:lpstr>黑体</vt:lpstr>
      <vt:lpstr>华文琥珀</vt:lpstr>
      <vt:lpstr>楷体</vt:lpstr>
      <vt:lpstr>宋体</vt:lpstr>
      <vt:lpstr>微软雅黑</vt:lpstr>
      <vt:lpstr>幼圆</vt:lpstr>
      <vt:lpstr>Arial</vt:lpstr>
      <vt:lpstr>Calibri</vt:lpstr>
      <vt:lpstr>Times New Roman</vt:lpstr>
      <vt:lpstr>Wingdings</vt:lpstr>
      <vt:lpstr>Office 主题</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liningk</dc:creator>
  <cp:lastModifiedBy>mac</cp:lastModifiedBy>
  <cp:revision>202</cp:revision>
  <dcterms:created xsi:type="dcterms:W3CDTF">2016-10-14T09:01:07Z</dcterms:created>
  <dcterms:modified xsi:type="dcterms:W3CDTF">2017-07-10T14:03:18Z</dcterms:modified>
</cp:coreProperties>
</file>