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311" r:id="rId3"/>
    <p:sldId id="256" r:id="rId4"/>
    <p:sldId id="317" r:id="rId6"/>
    <p:sldId id="315" r:id="rId7"/>
    <p:sldId id="314" r:id="rId8"/>
    <p:sldId id="324" r:id="rId9"/>
    <p:sldId id="328" r:id="rId10"/>
    <p:sldId id="258" r:id="rId11"/>
    <p:sldId id="339" r:id="rId12"/>
    <p:sldId id="267" r:id="rId13"/>
    <p:sldId id="338" r:id="rId14"/>
    <p:sldId id="340" r:id="rId15"/>
    <p:sldId id="319" r:id="rId16"/>
    <p:sldId id="337" r:id="rId17"/>
    <p:sldId id="265" r:id="rId18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583203643@qq.com" initials="5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0000"/>
    <a:srgbClr val="C00000"/>
    <a:srgbClr val="FFFFFF"/>
    <a:srgbClr val="F79646"/>
    <a:srgbClr val="4BACC6"/>
    <a:srgbClr val="FFFF00"/>
    <a:srgbClr val="769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282" y="96"/>
      </p:cViewPr>
      <p:guideLst>
        <p:guide orient="horz" pos="1614"/>
        <p:guide pos="289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428625" y="1143000"/>
            <a:ext cx="771525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65D65-16BD-C245-A157-64C5EB78AEB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-20003"/>
            <a:ext cx="9144000" cy="643432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3500000" scaled="1"/>
            <a:tileRect/>
          </a:gra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82296" tIns="41148" rIns="82296" bIns="41148" anchor="ctr"/>
          <a:lstStyle/>
          <a:p>
            <a:pPr algn="l" defTabSz="685165" eaLnBrk="1" hangingPunct="1">
              <a:defRPr/>
            </a:pPr>
            <a:endParaRPr lang="zh-CN" altLang="en-US" sz="1200" kern="0" dirty="0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251520" y="63186"/>
            <a:ext cx="8229600" cy="477054"/>
          </a:xfrm>
        </p:spPr>
        <p:txBody>
          <a:bodyPr>
            <a:spAutoFit/>
          </a:bodyPr>
          <a:lstStyle>
            <a:lvl1pPr algn="l">
              <a:defRPr lang="zh-CN" altLang="en-US" sz="25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6" name="Picture 7" descr="c:\Users\Administrator\Desktop\标志组合 [转换]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7" y="142383"/>
            <a:ext cx="1440161" cy="318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1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1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1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1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1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emf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1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emf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b="18544"/>
          <a:stretch>
            <a:fillRect/>
          </a:stretch>
        </p:blipFill>
        <p:spPr>
          <a:xfrm>
            <a:off x="-1" y="743240"/>
            <a:ext cx="9144162" cy="3657181"/>
          </a:xfrm>
        </p:spPr>
      </p:pic>
      <p:sp>
        <p:nvSpPr>
          <p:cNvPr id="7" name="矩形 6"/>
          <p:cNvSpPr/>
          <p:nvPr/>
        </p:nvSpPr>
        <p:spPr>
          <a:xfrm rot="5400000">
            <a:off x="2585914" y="-1842676"/>
            <a:ext cx="3972331" cy="9144162"/>
          </a:xfrm>
          <a:prstGeom prst="rect">
            <a:avLst/>
          </a:prstGeom>
          <a:gradFill>
            <a:gsLst>
              <a:gs pos="100000">
                <a:srgbClr val="01061C">
                  <a:alpha val="0"/>
                </a:srgbClr>
              </a:gs>
              <a:gs pos="0">
                <a:srgbClr val="0825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5"/>
          </a:p>
        </p:txBody>
      </p:sp>
      <p:sp>
        <p:nvSpPr>
          <p:cNvPr id="8" name="矩形 7"/>
          <p:cNvSpPr/>
          <p:nvPr/>
        </p:nvSpPr>
        <p:spPr>
          <a:xfrm>
            <a:off x="1830455" y="2197731"/>
            <a:ext cx="5521325" cy="6076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355" b="1" spc="300" dirty="0">
                <a:gradFill>
                  <a:gsLst>
                    <a:gs pos="19000">
                      <a:srgbClr val="E7BA9F"/>
                    </a:gs>
                    <a:gs pos="100000">
                      <a:schemeClr val="bg1"/>
                    </a:gs>
                    <a:gs pos="45000">
                      <a:srgbClr val="E5B69B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碧桂园</a:t>
            </a:r>
            <a:r>
              <a:rPr lang="en-US" altLang="zh-CN" sz="3355" b="1" spc="300" dirty="0">
                <a:gradFill>
                  <a:gsLst>
                    <a:gs pos="19000">
                      <a:srgbClr val="E7BA9F"/>
                    </a:gs>
                    <a:gs pos="100000">
                      <a:schemeClr val="bg1"/>
                    </a:gs>
                    <a:gs pos="45000">
                      <a:srgbClr val="E5B69B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·</a:t>
            </a:r>
            <a:r>
              <a:rPr lang="zh-CN" altLang="en-US" sz="3355" b="1" spc="300" dirty="0">
                <a:gradFill>
                  <a:gsLst>
                    <a:gs pos="19000">
                      <a:srgbClr val="E7BA9F"/>
                    </a:gs>
                    <a:gs pos="100000">
                      <a:schemeClr val="bg1"/>
                    </a:gs>
                    <a:gs pos="45000">
                      <a:srgbClr val="E5B69B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蓝谷之光产品推介</a:t>
            </a:r>
            <a:endParaRPr lang="zh-CN" altLang="en-US" sz="3355" b="1" spc="300" dirty="0">
              <a:gradFill>
                <a:gsLst>
                  <a:gs pos="19000">
                    <a:srgbClr val="E7BA9F"/>
                  </a:gs>
                  <a:gs pos="100000">
                    <a:schemeClr val="bg1"/>
                  </a:gs>
                  <a:gs pos="45000">
                    <a:srgbClr val="E5B69B"/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8960" y="310194"/>
            <a:ext cx="1484334" cy="2790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0160" y="53975"/>
            <a:ext cx="2053590" cy="534670"/>
            <a:chOff x="1" y="164799"/>
            <a:chExt cx="1351751" cy="320227"/>
          </a:xfrm>
        </p:grpSpPr>
        <p:sp>
          <p:nvSpPr>
            <p:cNvPr id="5" name="任意多边形 4"/>
            <p:cNvSpPr/>
            <p:nvPr/>
          </p:nvSpPr>
          <p:spPr>
            <a:xfrm rot="16200000">
              <a:off x="-126759" y="291558"/>
              <a:ext cx="320227" cy="66708"/>
            </a:xfrm>
            <a:custGeom>
              <a:avLst/>
              <a:gdLst>
                <a:gd name="connsiteX0" fmla="*/ 0 w 777430"/>
                <a:gd name="connsiteY0" fmla="*/ 0 h 161925"/>
                <a:gd name="connsiteX1" fmla="*/ 777430 w 777430"/>
                <a:gd name="connsiteY1" fmla="*/ 0 h 161925"/>
                <a:gd name="connsiteX2" fmla="*/ 704138 w 777430"/>
                <a:gd name="connsiteY2" fmla="*/ 161925 h 161925"/>
                <a:gd name="connsiteX3" fmla="*/ 73293 w 777430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430" h="161925">
                  <a:moveTo>
                    <a:pt x="0" y="0"/>
                  </a:moveTo>
                  <a:lnTo>
                    <a:pt x="777430" y="0"/>
                  </a:lnTo>
                  <a:lnTo>
                    <a:pt x="704138" y="161925"/>
                  </a:lnTo>
                  <a:lnTo>
                    <a:pt x="73293" y="161925"/>
                  </a:lnTo>
                  <a:close/>
                </a:path>
              </a:pathLst>
            </a:custGeom>
            <a:solidFill>
              <a:srgbClr val="B8110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12700" dir="5400000" algn="t" rotWithShape="0">
                <a:srgbClr val="E7E6E6">
                  <a:lumMod val="10000"/>
                  <a:alpha val="40000"/>
                </a:srgbClr>
              </a:outerShdw>
            </a:effectLst>
          </p:spPr>
          <p:txBody>
            <a:bodyPr rot="0" spcFirstLastPara="0" vertOverflow="overflow" horzOverflow="overflow" vert="horz" wrap="square" lIns="43205" tIns="21603" rIns="43205" bIns="21603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华文细黑"/>
                <a:ea typeface="华文细黑"/>
                <a:cs typeface="+mn-cs"/>
              </a:endParaRPr>
            </a:p>
          </p:txBody>
        </p:sp>
        <p:sp>
          <p:nvSpPr>
            <p:cNvPr id="6" name="文本框 3"/>
            <p:cNvSpPr txBox="1"/>
            <p:nvPr/>
          </p:nvSpPr>
          <p:spPr>
            <a:xfrm>
              <a:off x="107950" y="247340"/>
              <a:ext cx="1243802" cy="173044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lIns="43205" tIns="21603" rIns="43205" bIns="21603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defRPr>
              </a:lvl1pPr>
            </a:lstStyle>
            <a:p>
              <a:pPr algn="ctr"/>
              <a:r>
                <a:rPr lang="zh-CN" altLang="en-US" sz="1600" dirty="0">
                  <a:latin typeface="+mn-ea"/>
                </a:rPr>
                <a:t>户型鉴赏</a:t>
              </a:r>
              <a:endParaRPr lang="zh-CN" altLang="en-US" sz="1600" dirty="0">
                <a:latin typeface="+mn-ea"/>
              </a:endParaRPr>
            </a:p>
          </p:txBody>
        </p:sp>
      </p:grpSp>
      <p:pic>
        <p:nvPicPr>
          <p:cNvPr id="2" name="图片 1" descr="微信图片_20181118143527"/>
          <p:cNvPicPr>
            <a:picLocks noChangeAspect="1"/>
          </p:cNvPicPr>
          <p:nvPr/>
        </p:nvPicPr>
        <p:blipFill>
          <a:blip r:embed="rId1"/>
          <a:srcRect l="23141" t="16104" r="20702" b="20374"/>
          <a:stretch>
            <a:fillRect/>
          </a:stretch>
        </p:blipFill>
        <p:spPr>
          <a:xfrm>
            <a:off x="2626360" y="298450"/>
            <a:ext cx="3992245" cy="45161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498590" y="2310765"/>
            <a:ext cx="174752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Y083 西单元西边户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面积：118.13㎡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8960" y="310194"/>
            <a:ext cx="1484334" cy="279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0160" y="53975"/>
            <a:ext cx="2053590" cy="534670"/>
            <a:chOff x="1" y="164799"/>
            <a:chExt cx="1351751" cy="320227"/>
          </a:xfrm>
        </p:grpSpPr>
        <p:sp>
          <p:nvSpPr>
            <p:cNvPr id="5" name="任意多边形 4"/>
            <p:cNvSpPr/>
            <p:nvPr/>
          </p:nvSpPr>
          <p:spPr>
            <a:xfrm rot="16200000">
              <a:off x="-126759" y="291558"/>
              <a:ext cx="320227" cy="66708"/>
            </a:xfrm>
            <a:custGeom>
              <a:avLst/>
              <a:gdLst>
                <a:gd name="connsiteX0" fmla="*/ 0 w 777430"/>
                <a:gd name="connsiteY0" fmla="*/ 0 h 161925"/>
                <a:gd name="connsiteX1" fmla="*/ 777430 w 777430"/>
                <a:gd name="connsiteY1" fmla="*/ 0 h 161925"/>
                <a:gd name="connsiteX2" fmla="*/ 704138 w 777430"/>
                <a:gd name="connsiteY2" fmla="*/ 161925 h 161925"/>
                <a:gd name="connsiteX3" fmla="*/ 73293 w 777430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430" h="161925">
                  <a:moveTo>
                    <a:pt x="0" y="0"/>
                  </a:moveTo>
                  <a:lnTo>
                    <a:pt x="777430" y="0"/>
                  </a:lnTo>
                  <a:lnTo>
                    <a:pt x="704138" y="161925"/>
                  </a:lnTo>
                  <a:lnTo>
                    <a:pt x="73293" y="161925"/>
                  </a:lnTo>
                  <a:close/>
                </a:path>
              </a:pathLst>
            </a:custGeom>
            <a:solidFill>
              <a:srgbClr val="B8110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12700" dir="5400000" algn="t" rotWithShape="0">
                <a:srgbClr val="E7E6E6">
                  <a:lumMod val="10000"/>
                  <a:alpha val="40000"/>
                </a:srgbClr>
              </a:outerShdw>
            </a:effectLst>
          </p:spPr>
          <p:txBody>
            <a:bodyPr rot="0" spcFirstLastPara="0" vertOverflow="overflow" horzOverflow="overflow" vert="horz" wrap="square" lIns="43205" tIns="21603" rIns="43205" bIns="21603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华文细黑"/>
                <a:ea typeface="华文细黑"/>
                <a:cs typeface="+mn-cs"/>
              </a:endParaRPr>
            </a:p>
          </p:txBody>
        </p:sp>
        <p:sp>
          <p:nvSpPr>
            <p:cNvPr id="6" name="文本框 3"/>
            <p:cNvSpPr txBox="1"/>
            <p:nvPr/>
          </p:nvSpPr>
          <p:spPr>
            <a:xfrm>
              <a:off x="107950" y="247340"/>
              <a:ext cx="1243802" cy="173044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lIns="43205" tIns="21603" rIns="43205" bIns="21603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defRPr>
              </a:lvl1pPr>
            </a:lstStyle>
            <a:p>
              <a:pPr algn="ctr"/>
              <a:r>
                <a:rPr lang="zh-CN" altLang="en-US" sz="1600" dirty="0">
                  <a:latin typeface="+mn-ea"/>
                </a:rPr>
                <a:t>户型鉴赏</a:t>
              </a:r>
              <a:endParaRPr lang="zh-CN" altLang="en-US" sz="1600" dirty="0">
                <a:latin typeface="+mn-ea"/>
              </a:endParaRPr>
            </a:p>
          </p:txBody>
        </p:sp>
      </p:grpSp>
      <p:pic>
        <p:nvPicPr>
          <p:cNvPr id="2" name="图片 1" descr="微信图片_20181118143531"/>
          <p:cNvPicPr>
            <a:picLocks noChangeAspect="1"/>
          </p:cNvPicPr>
          <p:nvPr/>
        </p:nvPicPr>
        <p:blipFill>
          <a:blip r:embed="rId1"/>
          <a:srcRect l="16855" t="13730" r="20913" b="19591"/>
          <a:stretch>
            <a:fillRect/>
          </a:stretch>
        </p:blipFill>
        <p:spPr>
          <a:xfrm>
            <a:off x="2224405" y="480695"/>
            <a:ext cx="4274185" cy="45796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498590" y="2310765"/>
            <a:ext cx="174752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Y083 西单元中间户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面积：11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9.77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㎡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8960" y="310194"/>
            <a:ext cx="1484334" cy="279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0160" y="53975"/>
            <a:ext cx="2053590" cy="534670"/>
            <a:chOff x="1" y="164799"/>
            <a:chExt cx="1351751" cy="320227"/>
          </a:xfrm>
        </p:grpSpPr>
        <p:sp>
          <p:nvSpPr>
            <p:cNvPr id="5" name="任意多边形 4"/>
            <p:cNvSpPr/>
            <p:nvPr/>
          </p:nvSpPr>
          <p:spPr>
            <a:xfrm rot="16200000">
              <a:off x="-126759" y="291558"/>
              <a:ext cx="320227" cy="66708"/>
            </a:xfrm>
            <a:custGeom>
              <a:avLst/>
              <a:gdLst>
                <a:gd name="connsiteX0" fmla="*/ 0 w 777430"/>
                <a:gd name="connsiteY0" fmla="*/ 0 h 161925"/>
                <a:gd name="connsiteX1" fmla="*/ 777430 w 777430"/>
                <a:gd name="connsiteY1" fmla="*/ 0 h 161925"/>
                <a:gd name="connsiteX2" fmla="*/ 704138 w 777430"/>
                <a:gd name="connsiteY2" fmla="*/ 161925 h 161925"/>
                <a:gd name="connsiteX3" fmla="*/ 73293 w 777430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430" h="161925">
                  <a:moveTo>
                    <a:pt x="0" y="0"/>
                  </a:moveTo>
                  <a:lnTo>
                    <a:pt x="777430" y="0"/>
                  </a:lnTo>
                  <a:lnTo>
                    <a:pt x="704138" y="161925"/>
                  </a:lnTo>
                  <a:lnTo>
                    <a:pt x="73293" y="161925"/>
                  </a:lnTo>
                  <a:close/>
                </a:path>
              </a:pathLst>
            </a:custGeom>
            <a:solidFill>
              <a:srgbClr val="B8110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12700" dir="5400000" algn="t" rotWithShape="0">
                <a:srgbClr val="E7E6E6">
                  <a:lumMod val="10000"/>
                  <a:alpha val="40000"/>
                </a:srgbClr>
              </a:outerShdw>
            </a:effectLst>
          </p:spPr>
          <p:txBody>
            <a:bodyPr rot="0" spcFirstLastPara="0" vertOverflow="overflow" horzOverflow="overflow" vert="horz" wrap="square" lIns="43205" tIns="21603" rIns="43205" bIns="21603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华文细黑"/>
                <a:ea typeface="华文细黑"/>
                <a:cs typeface="+mn-cs"/>
              </a:endParaRPr>
            </a:p>
          </p:txBody>
        </p:sp>
        <p:sp>
          <p:nvSpPr>
            <p:cNvPr id="6" name="文本框 3"/>
            <p:cNvSpPr txBox="1"/>
            <p:nvPr/>
          </p:nvSpPr>
          <p:spPr>
            <a:xfrm>
              <a:off x="107950" y="247340"/>
              <a:ext cx="1243802" cy="173044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lIns="43205" tIns="21603" rIns="43205" bIns="21603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defRPr>
              </a:lvl1pPr>
            </a:lstStyle>
            <a:p>
              <a:pPr algn="ctr"/>
              <a:r>
                <a:rPr lang="zh-CN" altLang="en-US" sz="1600" dirty="0">
                  <a:latin typeface="+mn-ea"/>
                </a:rPr>
                <a:t>户型鉴赏</a:t>
              </a:r>
              <a:endParaRPr lang="zh-CN" altLang="en-US" sz="1600" dirty="0">
                <a:latin typeface="+mn-ea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6498590" y="2310765"/>
            <a:ext cx="174752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Y08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西单元中间户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面积：1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42.24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㎡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微信图片_20181118143537"/>
          <p:cNvPicPr>
            <a:picLocks noChangeAspect="1"/>
          </p:cNvPicPr>
          <p:nvPr/>
        </p:nvPicPr>
        <p:blipFill>
          <a:blip r:embed="rId1"/>
          <a:srcRect l="20751" t="17728" r="21633" b="16900"/>
          <a:stretch>
            <a:fillRect/>
          </a:stretch>
        </p:blipFill>
        <p:spPr>
          <a:xfrm>
            <a:off x="2202815" y="277495"/>
            <a:ext cx="4156710" cy="47167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8960" y="310194"/>
            <a:ext cx="1484334" cy="279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0160" y="53975"/>
            <a:ext cx="2053590" cy="534670"/>
            <a:chOff x="1" y="164799"/>
            <a:chExt cx="1351751" cy="320227"/>
          </a:xfrm>
        </p:grpSpPr>
        <p:sp>
          <p:nvSpPr>
            <p:cNvPr id="5" name="任意多边形 4"/>
            <p:cNvSpPr/>
            <p:nvPr/>
          </p:nvSpPr>
          <p:spPr>
            <a:xfrm rot="16200000">
              <a:off x="-126759" y="291558"/>
              <a:ext cx="320227" cy="66708"/>
            </a:xfrm>
            <a:custGeom>
              <a:avLst/>
              <a:gdLst>
                <a:gd name="connsiteX0" fmla="*/ 0 w 777430"/>
                <a:gd name="connsiteY0" fmla="*/ 0 h 161925"/>
                <a:gd name="connsiteX1" fmla="*/ 777430 w 777430"/>
                <a:gd name="connsiteY1" fmla="*/ 0 h 161925"/>
                <a:gd name="connsiteX2" fmla="*/ 704138 w 777430"/>
                <a:gd name="connsiteY2" fmla="*/ 161925 h 161925"/>
                <a:gd name="connsiteX3" fmla="*/ 73293 w 777430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430" h="161925">
                  <a:moveTo>
                    <a:pt x="0" y="0"/>
                  </a:moveTo>
                  <a:lnTo>
                    <a:pt x="777430" y="0"/>
                  </a:lnTo>
                  <a:lnTo>
                    <a:pt x="704138" y="161925"/>
                  </a:lnTo>
                  <a:lnTo>
                    <a:pt x="73293" y="161925"/>
                  </a:lnTo>
                  <a:close/>
                </a:path>
              </a:pathLst>
            </a:custGeom>
            <a:solidFill>
              <a:srgbClr val="B8110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12700" dir="5400000" algn="t" rotWithShape="0">
                <a:srgbClr val="E7E6E6">
                  <a:lumMod val="10000"/>
                  <a:alpha val="40000"/>
                </a:srgbClr>
              </a:outerShdw>
            </a:effectLst>
          </p:spPr>
          <p:txBody>
            <a:bodyPr rot="0" spcFirstLastPara="0" vertOverflow="overflow" horzOverflow="overflow" vert="horz" wrap="square" lIns="43205" tIns="21603" rIns="43205" bIns="21603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华文细黑"/>
                <a:ea typeface="华文细黑"/>
                <a:cs typeface="+mn-cs"/>
              </a:endParaRPr>
            </a:p>
          </p:txBody>
        </p:sp>
        <p:sp>
          <p:nvSpPr>
            <p:cNvPr id="6" name="文本框 3"/>
            <p:cNvSpPr txBox="1"/>
            <p:nvPr/>
          </p:nvSpPr>
          <p:spPr>
            <a:xfrm>
              <a:off x="107950" y="247340"/>
              <a:ext cx="1243802" cy="173044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lIns="43205" tIns="21603" rIns="43205" bIns="21603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defRPr>
              </a:lvl1pPr>
            </a:lstStyle>
            <a:p>
              <a:pPr algn="ctr"/>
              <a:r>
                <a:rPr lang="zh-CN" altLang="en-US" sz="1600" dirty="0">
                  <a:latin typeface="+mn-ea"/>
                </a:rPr>
                <a:t>户型鉴赏</a:t>
              </a:r>
              <a:endParaRPr lang="zh-CN" altLang="en-US" sz="1600" dirty="0">
                <a:latin typeface="+mn-ea"/>
              </a:endParaRPr>
            </a:p>
          </p:txBody>
        </p:sp>
      </p:grpSp>
      <p:pic>
        <p:nvPicPr>
          <p:cNvPr id="3" name="图片 2" descr="微信图片_20181118143524"/>
          <p:cNvPicPr>
            <a:picLocks noChangeAspect="1"/>
          </p:cNvPicPr>
          <p:nvPr/>
        </p:nvPicPr>
        <p:blipFill>
          <a:blip r:embed="rId1"/>
          <a:srcRect l="24651" t="14722" r="25160" b="12918"/>
          <a:stretch>
            <a:fillRect/>
          </a:stretch>
        </p:blipFill>
        <p:spPr>
          <a:xfrm>
            <a:off x="2456815" y="191770"/>
            <a:ext cx="3444240" cy="49657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498590" y="2310765"/>
            <a:ext cx="174752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Y083 东单元东边户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面积：1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48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67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㎡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8960" y="310194"/>
            <a:ext cx="1484334" cy="279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0160" y="53975"/>
            <a:ext cx="2053590" cy="534670"/>
            <a:chOff x="1" y="164799"/>
            <a:chExt cx="1351751" cy="320227"/>
          </a:xfrm>
        </p:grpSpPr>
        <p:sp>
          <p:nvSpPr>
            <p:cNvPr id="5" name="任意多边形 4"/>
            <p:cNvSpPr/>
            <p:nvPr/>
          </p:nvSpPr>
          <p:spPr>
            <a:xfrm rot="16200000">
              <a:off x="-126759" y="291558"/>
              <a:ext cx="320227" cy="66708"/>
            </a:xfrm>
            <a:custGeom>
              <a:avLst/>
              <a:gdLst>
                <a:gd name="connsiteX0" fmla="*/ 0 w 777430"/>
                <a:gd name="connsiteY0" fmla="*/ 0 h 161925"/>
                <a:gd name="connsiteX1" fmla="*/ 777430 w 777430"/>
                <a:gd name="connsiteY1" fmla="*/ 0 h 161925"/>
                <a:gd name="connsiteX2" fmla="*/ 704138 w 777430"/>
                <a:gd name="connsiteY2" fmla="*/ 161925 h 161925"/>
                <a:gd name="connsiteX3" fmla="*/ 73293 w 777430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430" h="161925">
                  <a:moveTo>
                    <a:pt x="0" y="0"/>
                  </a:moveTo>
                  <a:lnTo>
                    <a:pt x="777430" y="0"/>
                  </a:lnTo>
                  <a:lnTo>
                    <a:pt x="704138" y="161925"/>
                  </a:lnTo>
                  <a:lnTo>
                    <a:pt x="73293" y="161925"/>
                  </a:lnTo>
                  <a:close/>
                </a:path>
              </a:pathLst>
            </a:custGeom>
            <a:solidFill>
              <a:srgbClr val="B8110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12700" dir="5400000" algn="t" rotWithShape="0">
                <a:srgbClr val="E7E6E6">
                  <a:lumMod val="10000"/>
                  <a:alpha val="40000"/>
                </a:srgbClr>
              </a:outerShdw>
            </a:effectLst>
          </p:spPr>
          <p:txBody>
            <a:bodyPr rot="0" spcFirstLastPara="0" vertOverflow="overflow" horzOverflow="overflow" vert="horz" wrap="square" lIns="43205" tIns="21603" rIns="43205" bIns="21603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华文细黑"/>
                <a:ea typeface="华文细黑"/>
                <a:cs typeface="+mn-cs"/>
              </a:endParaRPr>
            </a:p>
          </p:txBody>
        </p:sp>
        <p:sp>
          <p:nvSpPr>
            <p:cNvPr id="6" name="文本框 3"/>
            <p:cNvSpPr txBox="1"/>
            <p:nvPr/>
          </p:nvSpPr>
          <p:spPr>
            <a:xfrm>
              <a:off x="107950" y="247340"/>
              <a:ext cx="1243802" cy="173044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lIns="43205" tIns="21603" rIns="43205" bIns="21603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defRPr>
              </a:lvl1pPr>
            </a:lstStyle>
            <a:p>
              <a:pPr algn="ctr"/>
              <a:r>
                <a:rPr lang="zh-CN" altLang="en-US" sz="1600" dirty="0">
                  <a:latin typeface="+mn-ea"/>
                </a:rPr>
                <a:t>户型鉴赏</a:t>
              </a:r>
              <a:endParaRPr lang="zh-CN" altLang="en-US" sz="1600" dirty="0">
                <a:latin typeface="+mn-ea"/>
              </a:endParaRPr>
            </a:p>
          </p:txBody>
        </p:sp>
      </p:grpSp>
      <p:pic>
        <p:nvPicPr>
          <p:cNvPr id="2" name="图片 1" descr="微信图片_20181118143519"/>
          <p:cNvPicPr>
            <a:picLocks noChangeAspect="1"/>
          </p:cNvPicPr>
          <p:nvPr/>
        </p:nvPicPr>
        <p:blipFill>
          <a:blip r:embed="rId1"/>
          <a:srcRect l="20349" t="17373" r="20198" b="17952"/>
          <a:stretch>
            <a:fillRect/>
          </a:stretch>
        </p:blipFill>
        <p:spPr>
          <a:xfrm>
            <a:off x="2129155" y="290830"/>
            <a:ext cx="4192905" cy="45612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498590" y="2310765"/>
            <a:ext cx="215265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Y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J190-3A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东单元东边户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面积：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218.05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㎡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8960" y="310194"/>
            <a:ext cx="1484334" cy="279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082211"/>
            <a:ext cx="896448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7200" b="1" spc="50" dirty="0" smtClean="0">
                <a:ln w="11430">
                  <a:noFill/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THE END </a:t>
            </a:r>
            <a:endParaRPr lang="zh-CN" altLang="en-US" sz="7200" b="1" spc="50" dirty="0">
              <a:ln w="11430">
                <a:noFill/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38960" y="310194"/>
            <a:ext cx="1484334" cy="279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300192" y="4425118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b="1" dirty="0" smtClean="0">
                <a:solidFill>
                  <a:schemeClr val="bg1"/>
                </a:solidFill>
              </a:rPr>
              <a:t>20181016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pic>
        <p:nvPicPr>
          <p:cNvPr id="2" name="图片 1" descr="鸟瞰图-小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-399415"/>
            <a:ext cx="9142095" cy="59423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750810" y="4535805"/>
            <a:ext cx="12814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chemeClr val="bg1"/>
                </a:solidFill>
              </a:rPr>
              <a:t>2018.11.18</a:t>
            </a:r>
            <a:endParaRPr lang="en-US" altLang="zh-CN" sz="1600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8960" y="310194"/>
            <a:ext cx="1484334" cy="279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90214" y="540643"/>
            <a:ext cx="1962785" cy="42037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vert="horz" wrap="none" lIns="46450" tIns="23225" rIns="46450" bIns="23225" rtlCol="0" anchor="ctr">
            <a:spAutoFit/>
          </a:bodyPr>
          <a:lstStyle/>
          <a:p>
            <a:pPr defTabSz="457200"/>
            <a:r>
              <a:rPr lang="zh-CN" altLang="en-US" sz="2440" b="1" spc="300" dirty="0">
                <a:ln>
                  <a:noFill/>
                </a:ln>
                <a:solidFill>
                  <a:srgbClr val="D4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蓝谷规划图</a:t>
            </a:r>
            <a:r>
              <a:rPr lang="zh-CN" altLang="en-US" sz="2440" b="1" spc="300" dirty="0">
                <a:gradFill>
                  <a:gsLst>
                    <a:gs pos="19000">
                      <a:srgbClr val="E7BA9F"/>
                    </a:gs>
                    <a:gs pos="100000">
                      <a:schemeClr val="bg1"/>
                    </a:gs>
                    <a:gs pos="45000">
                      <a:srgbClr val="E5B69B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 </a:t>
            </a:r>
            <a:endParaRPr lang="zh-CN" altLang="en-US" sz="2440" b="1" spc="300" dirty="0">
              <a:gradFill>
                <a:gsLst>
                  <a:gs pos="19000">
                    <a:srgbClr val="E7BA9F"/>
                  </a:gs>
                  <a:gs pos="100000">
                    <a:schemeClr val="bg1"/>
                  </a:gs>
                  <a:gs pos="45000">
                    <a:srgbClr val="E5B69B"/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38960" y="310194"/>
            <a:ext cx="1484334" cy="27907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3192351" y="605183"/>
            <a:ext cx="284966" cy="284966"/>
            <a:chOff x="851338" y="409903"/>
            <a:chExt cx="941574" cy="941574"/>
          </a:xfrm>
        </p:grpSpPr>
        <p:sp>
          <p:nvSpPr>
            <p:cNvPr id="11" name="椭圆 10"/>
            <p:cNvSpPr/>
            <p:nvPr/>
          </p:nvSpPr>
          <p:spPr>
            <a:xfrm>
              <a:off x="851338" y="409903"/>
              <a:ext cx="941574" cy="941574"/>
            </a:xfrm>
            <a:prstGeom prst="ellipse">
              <a:avLst/>
            </a:prstGeom>
            <a:noFill/>
            <a:ln>
              <a:solidFill>
                <a:srgbClr val="D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15"/>
            </a:p>
          </p:txBody>
        </p:sp>
        <p:sp>
          <p:nvSpPr>
            <p:cNvPr id="12" name="椭圆 11"/>
            <p:cNvSpPr/>
            <p:nvPr/>
          </p:nvSpPr>
          <p:spPr>
            <a:xfrm>
              <a:off x="986598" y="551494"/>
              <a:ext cx="673779" cy="673779"/>
            </a:xfrm>
            <a:prstGeom prst="ellipse">
              <a:avLst/>
            </a:prstGeom>
            <a:noFill/>
            <a:ln>
              <a:solidFill>
                <a:srgbClr val="D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15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902335" y="1172845"/>
            <a:ext cx="6838950" cy="4008120"/>
            <a:chOff x="3023" y="2644"/>
            <a:chExt cx="7542" cy="3888"/>
          </a:xfrm>
        </p:grpSpPr>
        <p:grpSp>
          <p:nvGrpSpPr>
            <p:cNvPr id="14" name="图像画廊"/>
            <p:cNvGrpSpPr/>
            <p:nvPr/>
          </p:nvGrpSpPr>
          <p:grpSpPr>
            <a:xfrm>
              <a:off x="3341" y="2644"/>
              <a:ext cx="3159" cy="3889"/>
              <a:chOff x="0" y="0"/>
              <a:chExt cx="6217146" cy="7653040"/>
            </a:xfrm>
          </p:grpSpPr>
          <p:pic>
            <p:nvPicPr>
              <p:cNvPr id="15" name="无标题.png" descr="无标题.png"/>
              <p:cNvPicPr>
                <a:picLocks noChangeAspect="1"/>
              </p:cNvPicPr>
              <p:nvPr/>
            </p:nvPicPr>
            <p:blipFill>
              <a:blip r:embed="rId2"/>
              <a:srcRect l="3339" r="3339" b="5459"/>
              <a:stretch>
                <a:fillRect/>
              </a:stretch>
            </p:blipFill>
            <p:spPr>
              <a:xfrm>
                <a:off x="0" y="0"/>
                <a:ext cx="6217147" cy="7106941"/>
              </a:xfrm>
              <a:prstGeom prst="rect">
                <a:avLst/>
              </a:prstGeom>
              <a:ln w="12700" cap="flat">
                <a:noFill/>
                <a:miter lim="400000"/>
                <a:headEnd/>
                <a:tailEnd/>
              </a:ln>
              <a:effectLst/>
            </p:spPr>
          </p:pic>
          <p:sp>
            <p:nvSpPr>
              <p:cNvPr id="16" name="键入说明。"/>
              <p:cNvSpPr/>
              <p:nvPr/>
            </p:nvSpPr>
            <p:spPr>
              <a:xfrm>
                <a:off x="0" y="7183140"/>
                <a:ext cx="6217147" cy="469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27217" tIns="27217" rIns="27217" bIns="27217" numCol="1" anchor="t">
                <a:noAutofit/>
              </a:bodyPr>
              <a:lstStyle>
                <a:lvl1pPr>
                  <a:lnSpc>
                    <a:spcPct val="100000"/>
                  </a:lnSpc>
                  <a:defRPr sz="1800" b="0">
                    <a:latin typeface="+mn-lt"/>
                    <a:ea typeface="+mn-ea"/>
                    <a:cs typeface="+mn-cs"/>
                    <a:sym typeface="Helvetica Light"/>
                  </a:defRPr>
                </a:lvl1pPr>
              </a:lstStyle>
              <a:p>
                <a:endParaRPr sz="645" dirty="0"/>
              </a:p>
            </p:txBody>
          </p:sp>
        </p:grpSp>
        <p:pic>
          <p:nvPicPr>
            <p:cNvPr id="17" name="凤凰山小镇…" descr="凤凰山小镇…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023" y="4768"/>
              <a:ext cx="2072" cy="465"/>
            </a:xfrm>
            <a:prstGeom prst="rect">
              <a:avLst/>
            </a:prstGeom>
            <a:effectLst>
              <a:outerShdw blurRad="50800" dir="18900000" rotWithShape="0">
                <a:srgbClr val="000000">
                  <a:alpha val="80000"/>
                </a:srgbClr>
              </a:outerShdw>
            </a:effectLst>
          </p:spPr>
        </p:pic>
        <p:pic>
          <p:nvPicPr>
            <p:cNvPr id="18" name="岭海新镇…" descr="岭海新镇…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606" y="3479"/>
              <a:ext cx="1788" cy="465"/>
            </a:xfrm>
            <a:prstGeom prst="rect">
              <a:avLst/>
            </a:prstGeom>
            <a:effectLst>
              <a:outerShdw blurRad="50800" dir="18900000" rotWithShape="0">
                <a:srgbClr val="000000">
                  <a:alpha val="80000"/>
                </a:srgbClr>
              </a:outerShdw>
            </a:effectLst>
          </p:spPr>
        </p:pic>
        <p:pic>
          <p:nvPicPr>
            <p:cNvPr id="19" name="大任河新镇…" descr="大任河新镇…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3023" y="3992"/>
              <a:ext cx="1646" cy="465"/>
            </a:xfrm>
            <a:prstGeom prst="rect">
              <a:avLst/>
            </a:prstGeom>
            <a:effectLst>
              <a:outerShdw blurRad="50800" dir="18900000" rotWithShape="0">
                <a:srgbClr val="000000">
                  <a:alpha val="80000"/>
                </a:srgbClr>
              </a:outerShdw>
            </a:effectLst>
          </p:spPr>
        </p:pic>
        <p:pic>
          <p:nvPicPr>
            <p:cNvPr id="20" name="皋虞新镇…" descr="皋虞新镇…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5652" y="2807"/>
              <a:ext cx="1220" cy="465"/>
            </a:xfrm>
            <a:prstGeom prst="rect">
              <a:avLst/>
            </a:prstGeom>
            <a:effectLst>
              <a:outerShdw blurRad="50800" dir="18900000" rotWithShape="0">
                <a:srgbClr val="000000">
                  <a:alpha val="80000"/>
                </a:srgbClr>
              </a:outerShdw>
            </a:effectLst>
          </p:spPr>
        </p:pic>
        <p:pic>
          <p:nvPicPr>
            <p:cNvPr id="21" name="温泉新镇…" descr="温泉新镇…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3030" y="3121"/>
              <a:ext cx="1646" cy="465"/>
            </a:xfrm>
            <a:prstGeom prst="rect">
              <a:avLst/>
            </a:prstGeom>
            <a:effectLst>
              <a:outerShdw blurRad="50800" dir="18900000" rotWithShape="0">
                <a:srgbClr val="000000">
                  <a:alpha val="80000"/>
                </a:srgbClr>
              </a:outerShdw>
            </a:effectLst>
          </p:spPr>
        </p:pic>
        <p:pic>
          <p:nvPicPr>
            <p:cNvPr id="22" name="图像" descr="图像"/>
            <p:cNvPicPr>
              <a:picLocks noChangeAspect="1"/>
            </p:cNvPicPr>
            <p:nvPr/>
          </p:nvPicPr>
          <p:blipFill>
            <a:blip r:embed="rId8"/>
            <a:srcRect l="3641" r="3641" b="1477"/>
            <a:stretch>
              <a:fillRect/>
            </a:stretch>
          </p:blipFill>
          <p:spPr>
            <a:xfrm>
              <a:off x="7509" y="2644"/>
              <a:ext cx="3057" cy="3611"/>
            </a:xfrm>
            <a:prstGeom prst="rect">
              <a:avLst/>
            </a:prstGeom>
            <a:ln w="3175">
              <a:miter lim="400000"/>
              <a:headEnd/>
              <a:tailEnd/>
            </a:ln>
          </p:spPr>
        </p:pic>
        <p:sp>
          <p:nvSpPr>
            <p:cNvPr id="23" name="城市主客厅"/>
            <p:cNvSpPr/>
            <p:nvPr/>
          </p:nvSpPr>
          <p:spPr>
            <a:xfrm>
              <a:off x="9137" y="4786"/>
              <a:ext cx="1068" cy="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59" y="0"/>
                  </a:moveTo>
                  <a:cubicBezTo>
                    <a:pt x="7235" y="0"/>
                    <a:pt x="7054" y="484"/>
                    <a:pt x="7054" y="1080"/>
                  </a:cubicBezTo>
                  <a:lnTo>
                    <a:pt x="7054" y="9729"/>
                  </a:lnTo>
                  <a:lnTo>
                    <a:pt x="0" y="11889"/>
                  </a:lnTo>
                  <a:lnTo>
                    <a:pt x="7054" y="14040"/>
                  </a:lnTo>
                  <a:lnTo>
                    <a:pt x="7054" y="20520"/>
                  </a:lnTo>
                  <a:cubicBezTo>
                    <a:pt x="7054" y="21116"/>
                    <a:pt x="7235" y="21600"/>
                    <a:pt x="7459" y="21600"/>
                  </a:cubicBezTo>
                  <a:lnTo>
                    <a:pt x="21195" y="21600"/>
                  </a:lnTo>
                  <a:cubicBezTo>
                    <a:pt x="21419" y="21600"/>
                    <a:pt x="21600" y="21116"/>
                    <a:pt x="21600" y="20520"/>
                  </a:cubicBezTo>
                  <a:lnTo>
                    <a:pt x="21600" y="1080"/>
                  </a:lnTo>
                  <a:cubicBezTo>
                    <a:pt x="21600" y="484"/>
                    <a:pt x="21419" y="0"/>
                    <a:pt x="21195" y="0"/>
                  </a:cubicBezTo>
                  <a:lnTo>
                    <a:pt x="7459" y="0"/>
                  </a:lnTo>
                  <a:close/>
                </a:path>
              </a:pathLst>
            </a:custGeom>
            <a:solidFill>
              <a:schemeClr val="accent6">
                <a:hueOff val="105381"/>
                <a:satOff val="14341"/>
                <a:lumOff val="10801"/>
              </a:schemeClr>
            </a:solidFill>
            <a:ln w="25400">
              <a:solidFill>
                <a:srgbClr val="FFFFFF"/>
              </a:solidFill>
              <a:miter lim="400000"/>
            </a:ln>
            <a:effectLst>
              <a:outerShdw blurRad="50800" dir="18900000" rotWithShape="0">
                <a:srgbClr val="000000">
                  <a:alpha val="80000"/>
                </a:srgbClr>
              </a:outerShdw>
            </a:effectLst>
          </p:spPr>
          <p:txBody>
            <a:bodyPr lIns="13608" tIns="13608" rIns="13608" bIns="13608" anchor="ctr"/>
            <a:lstStyle>
              <a:lvl1pPr>
                <a:lnSpc>
                  <a:spcPct val="100000"/>
                </a:lnSpc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lvl1pPr>
            </a:lstStyle>
            <a:p>
              <a:r>
                <a:rPr lang="en-US" sz="610" dirty="0"/>
                <a:t>           </a:t>
              </a:r>
              <a:r>
                <a:rPr sz="61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城市主客厅</a:t>
              </a:r>
              <a:endParaRPr sz="61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0468" y="53779"/>
            <a:ext cx="2257276" cy="534744"/>
            <a:chOff x="1" y="164798"/>
            <a:chExt cx="1351751" cy="320227"/>
          </a:xfrm>
        </p:grpSpPr>
        <p:sp>
          <p:nvSpPr>
            <p:cNvPr id="6" name="任意多边形 4"/>
            <p:cNvSpPr/>
            <p:nvPr/>
          </p:nvSpPr>
          <p:spPr>
            <a:xfrm rot="16200000">
              <a:off x="-126759" y="291558"/>
              <a:ext cx="320227" cy="66708"/>
            </a:xfrm>
            <a:custGeom>
              <a:avLst/>
              <a:gdLst>
                <a:gd name="connsiteX0" fmla="*/ 0 w 777430"/>
                <a:gd name="connsiteY0" fmla="*/ 0 h 161925"/>
                <a:gd name="connsiteX1" fmla="*/ 777430 w 777430"/>
                <a:gd name="connsiteY1" fmla="*/ 0 h 161925"/>
                <a:gd name="connsiteX2" fmla="*/ 704138 w 777430"/>
                <a:gd name="connsiteY2" fmla="*/ 161925 h 161925"/>
                <a:gd name="connsiteX3" fmla="*/ 73293 w 777430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430" h="161925">
                  <a:moveTo>
                    <a:pt x="0" y="0"/>
                  </a:moveTo>
                  <a:lnTo>
                    <a:pt x="777430" y="0"/>
                  </a:lnTo>
                  <a:lnTo>
                    <a:pt x="704138" y="161925"/>
                  </a:lnTo>
                  <a:lnTo>
                    <a:pt x="73293" y="161925"/>
                  </a:lnTo>
                  <a:close/>
                </a:path>
              </a:pathLst>
            </a:custGeom>
            <a:solidFill>
              <a:srgbClr val="B8110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12700" dir="5400000" algn="t" rotWithShape="0">
                <a:srgbClr val="E7E6E6">
                  <a:lumMod val="10000"/>
                  <a:alpha val="40000"/>
                </a:srgbClr>
              </a:outerShdw>
            </a:effectLst>
          </p:spPr>
          <p:txBody>
            <a:bodyPr rot="0" spcFirstLastPara="0" vertOverflow="overflow" horzOverflow="overflow" vert="horz" wrap="square" lIns="43205" tIns="21603" rIns="43205" bIns="21603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华文细黑"/>
                <a:ea typeface="华文细黑"/>
                <a:cs typeface="+mn-cs"/>
              </a:endParaRPr>
            </a:p>
          </p:txBody>
        </p:sp>
        <p:sp>
          <p:nvSpPr>
            <p:cNvPr id="7" name="文本框 3"/>
            <p:cNvSpPr txBox="1"/>
            <p:nvPr/>
          </p:nvSpPr>
          <p:spPr>
            <a:xfrm>
              <a:off x="107950" y="247340"/>
              <a:ext cx="1243802" cy="173574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lIns="43205" tIns="21603" rIns="43205" bIns="21603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defRPr>
              </a:lvl1pPr>
            </a:lstStyle>
            <a:p>
              <a:pPr algn="ctr"/>
              <a:r>
                <a:rPr lang="zh-CN" altLang="en-US" sz="1600" dirty="0" smtClean="0">
                  <a:latin typeface="+mn-ea"/>
                </a:rPr>
                <a:t>项目规划</a:t>
              </a:r>
              <a:endParaRPr lang="zh-CN" altLang="en-US" sz="1600" dirty="0">
                <a:latin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0468" y="53779"/>
            <a:ext cx="2257276" cy="534744"/>
            <a:chOff x="1" y="164798"/>
            <a:chExt cx="1351751" cy="320227"/>
          </a:xfrm>
        </p:grpSpPr>
        <p:sp>
          <p:nvSpPr>
            <p:cNvPr id="7" name="任意多边形 4"/>
            <p:cNvSpPr/>
            <p:nvPr/>
          </p:nvSpPr>
          <p:spPr>
            <a:xfrm rot="16200000">
              <a:off x="-126759" y="291558"/>
              <a:ext cx="320227" cy="66708"/>
            </a:xfrm>
            <a:custGeom>
              <a:avLst/>
              <a:gdLst>
                <a:gd name="connsiteX0" fmla="*/ 0 w 777430"/>
                <a:gd name="connsiteY0" fmla="*/ 0 h 161925"/>
                <a:gd name="connsiteX1" fmla="*/ 777430 w 777430"/>
                <a:gd name="connsiteY1" fmla="*/ 0 h 161925"/>
                <a:gd name="connsiteX2" fmla="*/ 704138 w 777430"/>
                <a:gd name="connsiteY2" fmla="*/ 161925 h 161925"/>
                <a:gd name="connsiteX3" fmla="*/ 73293 w 777430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430" h="161925">
                  <a:moveTo>
                    <a:pt x="0" y="0"/>
                  </a:moveTo>
                  <a:lnTo>
                    <a:pt x="777430" y="0"/>
                  </a:lnTo>
                  <a:lnTo>
                    <a:pt x="704138" y="161925"/>
                  </a:lnTo>
                  <a:lnTo>
                    <a:pt x="73293" y="161925"/>
                  </a:lnTo>
                  <a:close/>
                </a:path>
              </a:pathLst>
            </a:custGeom>
            <a:solidFill>
              <a:srgbClr val="B8110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12700" dir="5400000" algn="t" rotWithShape="0">
                <a:srgbClr val="E7E6E6">
                  <a:lumMod val="10000"/>
                  <a:alpha val="40000"/>
                </a:srgbClr>
              </a:outerShdw>
            </a:effectLst>
          </p:spPr>
          <p:txBody>
            <a:bodyPr rot="0" spcFirstLastPara="0" vertOverflow="overflow" horzOverflow="overflow" vert="horz" wrap="square" lIns="43205" tIns="21603" rIns="43205" bIns="21603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华文细黑"/>
                <a:ea typeface="华文细黑"/>
                <a:cs typeface="+mn-cs"/>
              </a:endParaRPr>
            </a:p>
          </p:txBody>
        </p:sp>
        <p:sp>
          <p:nvSpPr>
            <p:cNvPr id="8" name="文本框 3"/>
            <p:cNvSpPr txBox="1"/>
            <p:nvPr/>
          </p:nvSpPr>
          <p:spPr>
            <a:xfrm>
              <a:off x="107950" y="247340"/>
              <a:ext cx="1243802" cy="173574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lIns="43205" tIns="21603" rIns="43205" bIns="21603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defRPr>
              </a:lvl1pPr>
            </a:lstStyle>
            <a:p>
              <a:pPr algn="ctr"/>
              <a:r>
                <a:rPr lang="zh-CN" altLang="en-US" sz="1600" dirty="0" smtClean="0">
                  <a:latin typeface="+mn-ea"/>
                </a:rPr>
                <a:t>项目区位</a:t>
              </a:r>
              <a:endParaRPr lang="zh-CN" altLang="en-US" sz="1600" dirty="0">
                <a:latin typeface="+mn-ea"/>
              </a:endParaRPr>
            </a:p>
          </p:txBody>
        </p:sp>
      </p:grpSp>
      <p:pic>
        <p:nvPicPr>
          <p:cNvPr id="2" name="图片 1" descr="微信图片_20181118113743"/>
          <p:cNvPicPr>
            <a:picLocks noChangeAspect="1"/>
          </p:cNvPicPr>
          <p:nvPr/>
        </p:nvPicPr>
        <p:blipFill>
          <a:blip r:embed="rId1"/>
          <a:srcRect l="1366" t="1643" r="1246" b="3595"/>
          <a:stretch>
            <a:fillRect/>
          </a:stretch>
        </p:blipFill>
        <p:spPr>
          <a:xfrm>
            <a:off x="2025650" y="669290"/>
            <a:ext cx="5265420" cy="422402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8960" y="310194"/>
            <a:ext cx="1484334" cy="279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0468" y="53781"/>
            <a:ext cx="2257276" cy="534744"/>
            <a:chOff x="1" y="164799"/>
            <a:chExt cx="1351751" cy="320227"/>
          </a:xfrm>
        </p:grpSpPr>
        <p:sp>
          <p:nvSpPr>
            <p:cNvPr id="7" name="任意多边形 4"/>
            <p:cNvSpPr/>
            <p:nvPr/>
          </p:nvSpPr>
          <p:spPr>
            <a:xfrm rot="16200000">
              <a:off x="-126759" y="291558"/>
              <a:ext cx="320227" cy="66708"/>
            </a:xfrm>
            <a:custGeom>
              <a:avLst/>
              <a:gdLst>
                <a:gd name="connsiteX0" fmla="*/ 0 w 777430"/>
                <a:gd name="connsiteY0" fmla="*/ 0 h 161925"/>
                <a:gd name="connsiteX1" fmla="*/ 777430 w 777430"/>
                <a:gd name="connsiteY1" fmla="*/ 0 h 161925"/>
                <a:gd name="connsiteX2" fmla="*/ 704138 w 777430"/>
                <a:gd name="connsiteY2" fmla="*/ 161925 h 161925"/>
                <a:gd name="connsiteX3" fmla="*/ 73293 w 777430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430" h="161925">
                  <a:moveTo>
                    <a:pt x="0" y="0"/>
                  </a:moveTo>
                  <a:lnTo>
                    <a:pt x="777430" y="0"/>
                  </a:lnTo>
                  <a:lnTo>
                    <a:pt x="704138" y="161925"/>
                  </a:lnTo>
                  <a:lnTo>
                    <a:pt x="73293" y="161925"/>
                  </a:lnTo>
                  <a:close/>
                </a:path>
              </a:pathLst>
            </a:custGeom>
            <a:solidFill>
              <a:srgbClr val="B8110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12700" dir="5400000" algn="t" rotWithShape="0">
                <a:srgbClr val="E7E6E6">
                  <a:lumMod val="10000"/>
                  <a:alpha val="40000"/>
                </a:srgbClr>
              </a:outerShdw>
            </a:effectLst>
          </p:spPr>
          <p:txBody>
            <a:bodyPr rot="0" spcFirstLastPara="0" vertOverflow="overflow" horzOverflow="overflow" vert="horz" wrap="square" lIns="43205" tIns="21603" rIns="43205" bIns="21603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华文细黑"/>
                <a:ea typeface="华文细黑"/>
                <a:cs typeface="+mn-cs"/>
              </a:endParaRPr>
            </a:p>
          </p:txBody>
        </p:sp>
        <p:sp>
          <p:nvSpPr>
            <p:cNvPr id="8" name="文本框 3"/>
            <p:cNvSpPr txBox="1"/>
            <p:nvPr/>
          </p:nvSpPr>
          <p:spPr>
            <a:xfrm>
              <a:off x="107950" y="247340"/>
              <a:ext cx="1243802" cy="173020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lIns="43205" tIns="21603" rIns="43205" bIns="21603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defRPr>
              </a:lvl1pPr>
            </a:lstStyle>
            <a:p>
              <a:pPr algn="ctr"/>
              <a:r>
                <a:rPr lang="zh-CN" altLang="en-US" sz="1600" dirty="0" smtClean="0">
                  <a:latin typeface="+mn-ea"/>
                </a:rPr>
                <a:t>项目周边配套</a:t>
              </a:r>
              <a:endParaRPr lang="zh-CN" altLang="en-US" sz="1600" dirty="0" smtClean="0">
                <a:latin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307" y="941725"/>
            <a:ext cx="5153778" cy="35170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5531586" y="771550"/>
            <a:ext cx="3514700" cy="923330"/>
          </a:xfrm>
          <a:prstGeom prst="rect">
            <a:avLst/>
          </a:prstGeom>
          <a:noFill/>
          <a:ln w="9525">
            <a:solidFill>
              <a:srgbClr val="C00000"/>
            </a:solidFill>
            <a:prstDash val="dash"/>
          </a:ln>
        </p:spPr>
        <p:txBody>
          <a:bodyPr vert="horz"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   地块位于蓝谷硅谷新城地块，目前主要依靠蓝谷周边科研产业、教育等配套，往来各配套在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8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公里以内。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5514931" y="1770550"/>
          <a:ext cx="3514700" cy="297577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78840"/>
                <a:gridCol w="1274573"/>
                <a:gridCol w="648072"/>
                <a:gridCol w="713215"/>
              </a:tblGrid>
              <a:tr h="361427">
                <a:tc>
                  <a:txBody>
                    <a:bodyPr/>
                    <a:p>
                      <a:pPr algn="ctr"/>
                      <a:r>
                        <a:rPr lang="zh-CN" altLang="en-US" sz="1200" dirty="0"/>
                        <a:t>配套类型</a:t>
                      </a:r>
                      <a:endParaRPr lang="zh-CN" altLang="en-US" sz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zh-CN" altLang="en-US" sz="1200" dirty="0"/>
                        <a:t>名称</a:t>
                      </a:r>
                      <a:endParaRPr lang="zh-CN" altLang="en-US" sz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zh-CN" altLang="en-US" sz="1200" dirty="0"/>
                        <a:t>路程（</a:t>
                      </a:r>
                      <a:r>
                        <a:rPr lang="en-US" altLang="zh-CN" sz="1200" dirty="0"/>
                        <a:t>km</a:t>
                      </a:r>
                      <a:r>
                        <a:rPr lang="zh-CN" altLang="en-US" sz="1200" dirty="0"/>
                        <a:t>）</a:t>
                      </a:r>
                      <a:endParaRPr lang="zh-CN" altLang="en-US" sz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zh-CN" altLang="en-US" sz="1200" dirty="0"/>
                        <a:t>车程（分钟）</a:t>
                      </a:r>
                      <a:endParaRPr lang="zh-CN" altLang="en-US" sz="1200" dirty="0"/>
                    </a:p>
                  </a:txBody>
                  <a:tcPr anchor="ctr"/>
                </a:tc>
              </a:tr>
              <a:tr h="359524">
                <a:tc rowSpan="2">
                  <a:txBody>
                    <a:bodyPr/>
                    <a:p>
                      <a:pPr algn="l"/>
                      <a:r>
                        <a:rPr lang="zh-CN" altLang="en-US" sz="1050" dirty="0"/>
                        <a:t>科研产业</a:t>
                      </a:r>
                      <a:endParaRPr lang="zh-CN" altLang="en-US" sz="105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l"/>
                      <a:r>
                        <a:rPr lang="zh-CN" altLang="en-US" sz="1050" dirty="0"/>
                        <a:t>国家海洋基地</a:t>
                      </a:r>
                      <a:endParaRPr lang="zh-CN" altLang="en-US" sz="105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050" dirty="0"/>
                        <a:t>2</a:t>
                      </a:r>
                      <a:endParaRPr lang="en-US" altLang="zh-CN" sz="105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050" dirty="0"/>
                        <a:t>5</a:t>
                      </a:r>
                      <a:endParaRPr lang="en-US" altLang="zh-CN" sz="1050" dirty="0"/>
                    </a:p>
                  </a:txBody>
                  <a:tcPr anchor="ctr"/>
                </a:tc>
              </a:tr>
              <a:tr h="359524">
                <a:tc vMerge="1">
                  <a:tcPr anchor="ctr"/>
                </a:tc>
                <a:tc>
                  <a:txBody>
                    <a:bodyPr/>
                    <a:p>
                      <a:pPr algn="l"/>
                      <a:r>
                        <a:rPr lang="zh-CN" altLang="en-US" sz="1050" dirty="0"/>
                        <a:t>国家海洋科研中心</a:t>
                      </a:r>
                      <a:endParaRPr lang="zh-CN" altLang="en-US" sz="105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050" dirty="0"/>
                        <a:t>3</a:t>
                      </a:r>
                      <a:endParaRPr lang="en-US" altLang="zh-CN" sz="105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050" dirty="0"/>
                        <a:t>6</a:t>
                      </a:r>
                      <a:endParaRPr lang="en-US" altLang="zh-CN" sz="1050" dirty="0"/>
                    </a:p>
                  </a:txBody>
                  <a:tcPr anchor="ctr"/>
                </a:tc>
              </a:tr>
              <a:tr h="359524">
                <a:tc rowSpan="3">
                  <a:txBody>
                    <a:bodyPr/>
                    <a:p>
                      <a:pPr algn="l"/>
                      <a:r>
                        <a:rPr lang="zh-CN" altLang="en-US" sz="1050" dirty="0"/>
                        <a:t>教育资源</a:t>
                      </a:r>
                      <a:endParaRPr lang="zh-CN" altLang="en-US" sz="105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l"/>
                      <a:r>
                        <a:rPr lang="zh-CN" altLang="en-US" sz="1050" dirty="0"/>
                        <a:t>山东大学</a:t>
                      </a:r>
                      <a:endParaRPr lang="zh-CN" altLang="en-US" sz="105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050" dirty="0"/>
                        <a:t>1.5</a:t>
                      </a:r>
                      <a:endParaRPr lang="en-US" altLang="zh-CN" sz="105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050" dirty="0"/>
                        <a:t>4</a:t>
                      </a:r>
                      <a:endParaRPr lang="en-US" altLang="zh-CN" sz="1050" dirty="0"/>
                    </a:p>
                  </a:txBody>
                  <a:tcPr anchor="ctr"/>
                </a:tc>
              </a:tr>
              <a:tr h="359524">
                <a:tc vMerge="1">
                  <a:tcPr anchor="ctr"/>
                </a:tc>
                <a:tc>
                  <a:txBody>
                    <a:bodyPr/>
                    <a:p>
                      <a:pPr algn="l"/>
                      <a:r>
                        <a:rPr lang="zh-CN" altLang="en-US" sz="1050" dirty="0"/>
                        <a:t>青岛</a:t>
                      </a:r>
                      <a:r>
                        <a:rPr lang="en-US" altLang="zh-CN" sz="1050" dirty="0"/>
                        <a:t>19</a:t>
                      </a:r>
                      <a:r>
                        <a:rPr lang="zh-CN" altLang="en-US" sz="1050" dirty="0"/>
                        <a:t>中</a:t>
                      </a:r>
                      <a:endParaRPr lang="zh-CN" altLang="en-US" sz="105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050" dirty="0"/>
                        <a:t>3</a:t>
                      </a:r>
                      <a:endParaRPr lang="en-US" altLang="zh-CN" sz="105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050" dirty="0"/>
                        <a:t>6</a:t>
                      </a:r>
                      <a:endParaRPr lang="en-US" altLang="zh-CN" sz="1050" dirty="0"/>
                    </a:p>
                  </a:txBody>
                  <a:tcPr anchor="ctr"/>
                </a:tc>
              </a:tr>
              <a:tr h="359524">
                <a:tc vMerge="1">
                  <a:tcPr anchor="ctr"/>
                </a:tc>
                <a:tc>
                  <a:txBody>
                    <a:bodyPr/>
                    <a:p>
                      <a:pPr algn="l"/>
                      <a:r>
                        <a:rPr lang="zh-CN" altLang="en-US" sz="1050" dirty="0"/>
                        <a:t>山大附小及附幼</a:t>
                      </a:r>
                      <a:endParaRPr lang="zh-CN" altLang="en-US" sz="105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050" dirty="0"/>
                        <a:t>1</a:t>
                      </a:r>
                      <a:endParaRPr lang="en-US" altLang="zh-CN" sz="105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050" dirty="0"/>
                        <a:t>2</a:t>
                      </a:r>
                      <a:endParaRPr lang="en-US" altLang="zh-CN" sz="1050" dirty="0"/>
                    </a:p>
                  </a:txBody>
                  <a:tcPr anchor="ctr"/>
                </a:tc>
              </a:tr>
              <a:tr h="359524">
                <a:tc rowSpan="2">
                  <a:txBody>
                    <a:bodyPr/>
                    <a:p>
                      <a:pPr algn="l"/>
                      <a:r>
                        <a:rPr lang="zh-CN" altLang="en-US" sz="1050" dirty="0"/>
                        <a:t>区域标志</a:t>
                      </a:r>
                      <a:endParaRPr lang="zh-CN" altLang="en-US" sz="105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l"/>
                      <a:r>
                        <a:rPr lang="zh-CN" altLang="en-US" sz="1050" dirty="0"/>
                        <a:t>国际博览中心</a:t>
                      </a:r>
                      <a:endParaRPr lang="zh-CN" altLang="en-US" sz="105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050" dirty="0"/>
                        <a:t>8</a:t>
                      </a:r>
                      <a:endParaRPr lang="en-US" altLang="zh-CN" sz="105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050" dirty="0"/>
                        <a:t>10</a:t>
                      </a:r>
                      <a:endParaRPr lang="en-US" altLang="zh-CN" sz="1050" dirty="0"/>
                    </a:p>
                  </a:txBody>
                  <a:tcPr anchor="ctr"/>
                </a:tc>
              </a:tr>
              <a:tr h="361427">
                <a:tc vMerge="1">
                  <a:tcPr anchor="ctr"/>
                </a:tc>
                <a:tc>
                  <a:txBody>
                    <a:bodyPr/>
                    <a:p>
                      <a:pPr algn="l"/>
                      <a:r>
                        <a:rPr lang="zh-CN" altLang="en-US" sz="1050" dirty="0"/>
                        <a:t>蓝色中心</a:t>
                      </a:r>
                      <a:endParaRPr lang="zh-CN" altLang="en-US" sz="105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050" dirty="0"/>
                        <a:t>1</a:t>
                      </a:r>
                      <a:endParaRPr lang="en-US" altLang="zh-CN" sz="105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050" dirty="0"/>
                        <a:t>2</a:t>
                      </a:r>
                      <a:endParaRPr lang="en-US" altLang="zh-CN" sz="105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8960" y="310194"/>
            <a:ext cx="1484334" cy="279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0160" y="53975"/>
            <a:ext cx="2045970" cy="534670"/>
            <a:chOff x="1" y="164799"/>
            <a:chExt cx="1351751" cy="320227"/>
          </a:xfrm>
        </p:grpSpPr>
        <p:sp>
          <p:nvSpPr>
            <p:cNvPr id="5" name="任意多边形 4"/>
            <p:cNvSpPr/>
            <p:nvPr/>
          </p:nvSpPr>
          <p:spPr>
            <a:xfrm rot="16200000">
              <a:off x="-126759" y="291558"/>
              <a:ext cx="320227" cy="66708"/>
            </a:xfrm>
            <a:custGeom>
              <a:avLst/>
              <a:gdLst>
                <a:gd name="connsiteX0" fmla="*/ 0 w 777430"/>
                <a:gd name="connsiteY0" fmla="*/ 0 h 161925"/>
                <a:gd name="connsiteX1" fmla="*/ 777430 w 777430"/>
                <a:gd name="connsiteY1" fmla="*/ 0 h 161925"/>
                <a:gd name="connsiteX2" fmla="*/ 704138 w 777430"/>
                <a:gd name="connsiteY2" fmla="*/ 161925 h 161925"/>
                <a:gd name="connsiteX3" fmla="*/ 73293 w 777430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430" h="161925">
                  <a:moveTo>
                    <a:pt x="0" y="0"/>
                  </a:moveTo>
                  <a:lnTo>
                    <a:pt x="777430" y="0"/>
                  </a:lnTo>
                  <a:lnTo>
                    <a:pt x="704138" y="161925"/>
                  </a:lnTo>
                  <a:lnTo>
                    <a:pt x="73293" y="161925"/>
                  </a:lnTo>
                  <a:close/>
                </a:path>
              </a:pathLst>
            </a:custGeom>
            <a:solidFill>
              <a:srgbClr val="B8110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12700" dir="5400000" algn="t" rotWithShape="0">
                <a:srgbClr val="E7E6E6">
                  <a:lumMod val="10000"/>
                  <a:alpha val="40000"/>
                </a:srgbClr>
              </a:outerShdw>
            </a:effectLst>
          </p:spPr>
          <p:txBody>
            <a:bodyPr rot="0" spcFirstLastPara="0" vertOverflow="overflow" horzOverflow="overflow" vert="horz" wrap="square" lIns="43205" tIns="21603" rIns="43205" bIns="21603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华文细黑"/>
                <a:ea typeface="华文细黑"/>
                <a:cs typeface="+mn-cs"/>
              </a:endParaRPr>
            </a:p>
          </p:txBody>
        </p:sp>
        <p:sp>
          <p:nvSpPr>
            <p:cNvPr id="6" name="文本框 3"/>
            <p:cNvSpPr txBox="1"/>
            <p:nvPr/>
          </p:nvSpPr>
          <p:spPr>
            <a:xfrm>
              <a:off x="107950" y="247340"/>
              <a:ext cx="1243802" cy="173044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lIns="43205" tIns="21603" rIns="43205" bIns="21603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defRPr>
              </a:lvl1pPr>
            </a:lstStyle>
            <a:p>
              <a:pPr algn="ctr"/>
              <a:r>
                <a:rPr lang="zh-CN" altLang="en-US" sz="1600" dirty="0" smtClean="0">
                  <a:latin typeface="+mn-ea"/>
                </a:rPr>
                <a:t>项目地块</a:t>
              </a:r>
              <a:endParaRPr lang="zh-CN" altLang="en-US" sz="1600" dirty="0">
                <a:latin typeface="+mn-ea"/>
              </a:endParaRPr>
            </a:p>
          </p:txBody>
        </p:sp>
      </p:grpSp>
      <p:pic>
        <p:nvPicPr>
          <p:cNvPr id="2" name="图片 1" descr="鸟瞰图夜景"/>
          <p:cNvPicPr>
            <a:picLocks noChangeAspect="1"/>
          </p:cNvPicPr>
          <p:nvPr/>
        </p:nvPicPr>
        <p:blipFill>
          <a:blip r:embed="rId1"/>
          <a:srcRect l="11254" t="2667" r="9036" b="8208"/>
          <a:stretch>
            <a:fillRect/>
          </a:stretch>
        </p:blipFill>
        <p:spPr>
          <a:xfrm>
            <a:off x="351790" y="1419225"/>
            <a:ext cx="3296920" cy="23044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645882375510841349"/>
          <p:cNvPicPr>
            <a:picLocks noChangeAspect="1"/>
          </p:cNvPicPr>
          <p:nvPr/>
        </p:nvPicPr>
        <p:blipFill>
          <a:blip r:embed="rId2"/>
          <a:srcRect l="3569" t="1405" r="4102" b="3323"/>
          <a:stretch>
            <a:fillRect/>
          </a:stretch>
        </p:blipFill>
        <p:spPr>
          <a:xfrm>
            <a:off x="3907155" y="673100"/>
            <a:ext cx="4783455" cy="423608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1464310" y="3926205"/>
            <a:ext cx="10718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（夜瞰图）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960" y="310194"/>
            <a:ext cx="1484334" cy="279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/>
          <a:srcRect l="32725" r="21492"/>
          <a:stretch>
            <a:fillRect/>
          </a:stretch>
        </p:blipFill>
        <p:spPr>
          <a:xfrm>
            <a:off x="894369" y="1085342"/>
            <a:ext cx="2471264" cy="2972976"/>
          </a:xfrm>
          <a:prstGeom prst="round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3692848" y="1140027"/>
            <a:ext cx="2471263" cy="327025"/>
          </a:xfrm>
        </p:spPr>
        <p:txBody>
          <a:bodyPr vert="horz" wrap="square" lIns="46450" tIns="23225" rIns="46450" bIns="23225" rtlCol="0" anchor="ctr">
            <a:spAutoFit/>
          </a:bodyPr>
          <a:lstStyle/>
          <a:p>
            <a:pPr algn="l" defTabSz="457200"/>
            <a:r>
              <a:rPr lang="zh-CN" altLang="en-US" sz="1830" b="1" spc="300" dirty="0">
                <a:solidFill>
                  <a:srgbClr val="D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一链融产城</a:t>
            </a:r>
            <a:endParaRPr lang="zh-CN" altLang="en-US" sz="1830" b="1" spc="300" dirty="0">
              <a:solidFill>
                <a:srgbClr val="D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3692968" y="1817792"/>
            <a:ext cx="2471263" cy="298450"/>
          </a:xfrm>
          <a:prstGeom prst="rect">
            <a:avLst/>
          </a:prstGeom>
        </p:spPr>
        <p:txBody>
          <a:bodyPr vert="horz" wrap="square" lIns="46450" tIns="23225" rIns="46450" bIns="23225" rtlCol="0" anchor="ctr">
            <a:spAutoFit/>
          </a:bodyPr>
          <a:lstStyle>
            <a:lvl1pPr algn="l" defTabSz="9594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/>
            <a:r>
              <a:rPr lang="zh-CN" altLang="en-US" sz="1830" b="1" spc="300" dirty="0">
                <a:solidFill>
                  <a:srgbClr val="D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一桥通六岛</a:t>
            </a:r>
            <a:endParaRPr lang="zh-CN" altLang="en-US" sz="1830" b="1" spc="300" dirty="0">
              <a:solidFill>
                <a:srgbClr val="D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3692968" y="2597563"/>
            <a:ext cx="2471263" cy="298450"/>
          </a:xfrm>
          <a:prstGeom prst="rect">
            <a:avLst/>
          </a:prstGeom>
        </p:spPr>
        <p:txBody>
          <a:bodyPr vert="horz" wrap="square" lIns="46450" tIns="23225" rIns="46450" bIns="23225" rtlCol="0" anchor="ctr">
            <a:spAutoFit/>
          </a:bodyPr>
          <a:lstStyle>
            <a:lvl1pPr algn="l" defTabSz="9594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/>
            <a:r>
              <a:rPr lang="zh-CN" altLang="en-US" sz="1830" b="1" spc="300" dirty="0">
                <a:solidFill>
                  <a:srgbClr val="D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一脉联公服</a:t>
            </a:r>
            <a:endParaRPr lang="zh-CN" altLang="en-US" sz="1830" b="1" spc="300" dirty="0">
              <a:solidFill>
                <a:srgbClr val="D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3692849" y="1435084"/>
            <a:ext cx="3797328" cy="280670"/>
          </a:xfrm>
          <a:prstGeom prst="rect">
            <a:avLst/>
          </a:prstGeom>
        </p:spPr>
        <p:txBody>
          <a:bodyPr vert="horz" wrap="square" lIns="46450" tIns="23225" rIns="46450" bIns="23225" rtlCol="0" anchor="ctr">
            <a:spAutoFit/>
          </a:bodyPr>
          <a:lstStyle>
            <a:lvl1pPr algn="l" defTabSz="9594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50000"/>
              </a:lnSpc>
            </a:pPr>
            <a:r>
              <a:rPr lang="zh-CN" altLang="en-US" sz="1015" spc="300" dirty="0">
                <a:solidFill>
                  <a:srgbClr val="D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产业、居住通过一条有形的链条形成更紧密的联系</a:t>
            </a:r>
            <a:endParaRPr lang="zh-CN" altLang="en-US" sz="1015" spc="300" dirty="0">
              <a:solidFill>
                <a:srgbClr val="D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3671378" y="2046094"/>
            <a:ext cx="4546654" cy="516255"/>
          </a:xfrm>
          <a:prstGeom prst="rect">
            <a:avLst/>
          </a:prstGeom>
        </p:spPr>
        <p:txBody>
          <a:bodyPr vert="horz" wrap="square" lIns="46450" tIns="23225" rIns="46450" bIns="23225" rtlCol="0" anchor="ctr">
            <a:spAutoFit/>
          </a:bodyPr>
          <a:lstStyle>
            <a:lvl1pPr algn="l" defTabSz="9594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50000"/>
              </a:lnSpc>
            </a:pPr>
            <a:r>
              <a:rPr lang="zh-CN" altLang="en-US" sz="1015" spc="300" dirty="0">
                <a:solidFill>
                  <a:srgbClr val="D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一座地上地下的特色天桥，使相互割裂的六块孤岛地块相互连接</a:t>
            </a:r>
            <a:endParaRPr lang="zh-CN" altLang="en-US" sz="1015" spc="300" dirty="0">
              <a:solidFill>
                <a:srgbClr val="D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3693215" y="2860691"/>
            <a:ext cx="4404003" cy="516255"/>
          </a:xfrm>
          <a:prstGeom prst="rect">
            <a:avLst/>
          </a:prstGeom>
        </p:spPr>
        <p:txBody>
          <a:bodyPr vert="horz" wrap="square" lIns="46450" tIns="23225" rIns="46450" bIns="23225" rtlCol="0" anchor="ctr">
            <a:spAutoFit/>
          </a:bodyPr>
          <a:lstStyle>
            <a:lvl1pPr algn="l" defTabSz="9594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50000"/>
              </a:lnSpc>
            </a:pPr>
            <a:r>
              <a:rPr lang="zh-CN" altLang="en-US" sz="1015" spc="300" dirty="0">
                <a:solidFill>
                  <a:srgbClr val="D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公共服务几配套商业界面，均围绕地块内街发展，规避</a:t>
            </a:r>
            <a:r>
              <a:rPr lang="en-US" altLang="zh-CN" sz="1015" spc="300" dirty="0">
                <a:solidFill>
                  <a:srgbClr val="D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50</a:t>
            </a:r>
            <a:r>
              <a:rPr lang="zh-CN" altLang="en-US" sz="1015" spc="300" dirty="0">
                <a:solidFill>
                  <a:srgbClr val="D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米街道无法形成商业活力的问题</a:t>
            </a:r>
            <a:endParaRPr lang="zh-CN" altLang="en-US" sz="1015" spc="300" dirty="0">
              <a:solidFill>
                <a:srgbClr val="D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sp>
        <p:nvSpPr>
          <p:cNvPr id="20" name="标题 1"/>
          <p:cNvSpPr txBox="1"/>
          <p:nvPr/>
        </p:nvSpPr>
        <p:spPr>
          <a:xfrm>
            <a:off x="3692967" y="3419578"/>
            <a:ext cx="2471263" cy="298450"/>
          </a:xfrm>
          <a:prstGeom prst="rect">
            <a:avLst/>
          </a:prstGeom>
        </p:spPr>
        <p:txBody>
          <a:bodyPr vert="horz" wrap="square" lIns="46450" tIns="23225" rIns="46450" bIns="23225" rtlCol="0" anchor="ctr">
            <a:spAutoFit/>
          </a:bodyPr>
          <a:lstStyle>
            <a:lvl1pPr algn="l" defTabSz="9594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/>
            <a:r>
              <a:rPr lang="zh-CN" altLang="en-US" sz="1830" b="1" spc="300" dirty="0">
                <a:solidFill>
                  <a:srgbClr val="D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一环聚人气</a:t>
            </a:r>
            <a:endParaRPr lang="zh-CN" altLang="en-US" sz="1830" b="1" spc="300" dirty="0">
              <a:solidFill>
                <a:srgbClr val="D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sp>
        <p:nvSpPr>
          <p:cNvPr id="21" name="标题 1"/>
          <p:cNvSpPr txBox="1"/>
          <p:nvPr/>
        </p:nvSpPr>
        <p:spPr>
          <a:xfrm>
            <a:off x="3693215" y="3675247"/>
            <a:ext cx="5074321" cy="516255"/>
          </a:xfrm>
          <a:prstGeom prst="rect">
            <a:avLst/>
          </a:prstGeom>
        </p:spPr>
        <p:txBody>
          <a:bodyPr vert="horz" wrap="square" lIns="46450" tIns="23225" rIns="46450" bIns="23225" rtlCol="0" anchor="ctr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spcBef>
                <a:spcPct val="0"/>
              </a:spcBef>
              <a:buNone/>
              <a:defRPr sz="2000" spc="300">
                <a:gradFill>
                  <a:gsLst>
                    <a:gs pos="19000">
                      <a:srgbClr val="E7BA9F"/>
                    </a:gs>
                    <a:gs pos="100000">
                      <a:schemeClr val="bg1"/>
                    </a:gs>
                    <a:gs pos="45000">
                      <a:srgbClr val="E5B69B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015" dirty="0">
                <a:solidFill>
                  <a:srgbClr val="D40000"/>
                </a:solidFill>
              </a:rPr>
              <a:t>科创、金融、商业、教育、体育、休闲不同人群日常生活需要均汇聚于此</a:t>
            </a:r>
            <a:endParaRPr lang="zh-CN" altLang="en-US" sz="1015" dirty="0">
              <a:solidFill>
                <a:srgbClr val="D4000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8960" y="310194"/>
            <a:ext cx="1484334" cy="27907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160" y="53975"/>
            <a:ext cx="2045970" cy="534670"/>
            <a:chOff x="1" y="164799"/>
            <a:chExt cx="1351751" cy="320227"/>
          </a:xfrm>
        </p:grpSpPr>
        <p:sp>
          <p:nvSpPr>
            <p:cNvPr id="3" name="任意多边形 2"/>
            <p:cNvSpPr/>
            <p:nvPr/>
          </p:nvSpPr>
          <p:spPr>
            <a:xfrm rot="16200000">
              <a:off x="-126759" y="291558"/>
              <a:ext cx="320227" cy="66708"/>
            </a:xfrm>
            <a:custGeom>
              <a:avLst/>
              <a:gdLst>
                <a:gd name="connsiteX0" fmla="*/ 0 w 777430"/>
                <a:gd name="connsiteY0" fmla="*/ 0 h 161925"/>
                <a:gd name="connsiteX1" fmla="*/ 777430 w 777430"/>
                <a:gd name="connsiteY1" fmla="*/ 0 h 161925"/>
                <a:gd name="connsiteX2" fmla="*/ 704138 w 777430"/>
                <a:gd name="connsiteY2" fmla="*/ 161925 h 161925"/>
                <a:gd name="connsiteX3" fmla="*/ 73293 w 777430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430" h="161925">
                  <a:moveTo>
                    <a:pt x="0" y="0"/>
                  </a:moveTo>
                  <a:lnTo>
                    <a:pt x="777430" y="0"/>
                  </a:lnTo>
                  <a:lnTo>
                    <a:pt x="704138" y="161925"/>
                  </a:lnTo>
                  <a:lnTo>
                    <a:pt x="73293" y="161925"/>
                  </a:lnTo>
                  <a:close/>
                </a:path>
              </a:pathLst>
            </a:custGeom>
            <a:solidFill>
              <a:srgbClr val="B8110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12700" dir="5400000" algn="t" rotWithShape="0">
                <a:srgbClr val="E7E6E6">
                  <a:lumMod val="10000"/>
                  <a:alpha val="40000"/>
                </a:srgbClr>
              </a:outerShdw>
            </a:effectLst>
          </p:spPr>
          <p:txBody>
            <a:bodyPr rot="0" spcFirstLastPara="0" vertOverflow="overflow" horzOverflow="overflow" vert="horz" wrap="square" lIns="43205" tIns="21603" rIns="43205" bIns="21603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华文细黑"/>
                <a:ea typeface="华文细黑"/>
                <a:cs typeface="+mn-cs"/>
              </a:endParaRPr>
            </a:p>
          </p:txBody>
        </p:sp>
        <p:sp>
          <p:nvSpPr>
            <p:cNvPr id="7" name="文本框 3"/>
            <p:cNvSpPr txBox="1"/>
            <p:nvPr/>
          </p:nvSpPr>
          <p:spPr>
            <a:xfrm>
              <a:off x="107950" y="247340"/>
              <a:ext cx="1243802" cy="173044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lIns="43205" tIns="21603" rIns="43205" bIns="21603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defRPr>
              </a:lvl1pPr>
            </a:lstStyle>
            <a:p>
              <a:pPr algn="ctr"/>
              <a:r>
                <a:rPr lang="zh-CN" altLang="en-US" sz="1600" dirty="0" smtClean="0">
                  <a:latin typeface="+mn-ea"/>
                </a:rPr>
                <a:t>项目地块</a:t>
              </a:r>
              <a:endParaRPr lang="zh-CN" altLang="en-US" sz="1600" dirty="0">
                <a:latin typeface="+mn-ea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0468" y="53779"/>
            <a:ext cx="2257276" cy="534744"/>
            <a:chOff x="1" y="164798"/>
            <a:chExt cx="1351751" cy="320227"/>
          </a:xfrm>
        </p:grpSpPr>
        <p:sp>
          <p:nvSpPr>
            <p:cNvPr id="6" name="任意多边形 4"/>
            <p:cNvSpPr/>
            <p:nvPr/>
          </p:nvSpPr>
          <p:spPr>
            <a:xfrm rot="16200000">
              <a:off x="-126759" y="291558"/>
              <a:ext cx="320227" cy="66708"/>
            </a:xfrm>
            <a:custGeom>
              <a:avLst/>
              <a:gdLst>
                <a:gd name="connsiteX0" fmla="*/ 0 w 777430"/>
                <a:gd name="connsiteY0" fmla="*/ 0 h 161925"/>
                <a:gd name="connsiteX1" fmla="*/ 777430 w 777430"/>
                <a:gd name="connsiteY1" fmla="*/ 0 h 161925"/>
                <a:gd name="connsiteX2" fmla="*/ 704138 w 777430"/>
                <a:gd name="connsiteY2" fmla="*/ 161925 h 161925"/>
                <a:gd name="connsiteX3" fmla="*/ 73293 w 777430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430" h="161925">
                  <a:moveTo>
                    <a:pt x="0" y="0"/>
                  </a:moveTo>
                  <a:lnTo>
                    <a:pt x="777430" y="0"/>
                  </a:lnTo>
                  <a:lnTo>
                    <a:pt x="704138" y="161925"/>
                  </a:lnTo>
                  <a:lnTo>
                    <a:pt x="73293" y="161925"/>
                  </a:lnTo>
                  <a:close/>
                </a:path>
              </a:pathLst>
            </a:custGeom>
            <a:solidFill>
              <a:srgbClr val="B8110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12700" dir="5400000" algn="t" rotWithShape="0">
                <a:srgbClr val="E7E6E6">
                  <a:lumMod val="10000"/>
                  <a:alpha val="40000"/>
                </a:srgbClr>
              </a:outerShdw>
            </a:effectLst>
          </p:spPr>
          <p:txBody>
            <a:bodyPr rot="0" spcFirstLastPara="0" vertOverflow="overflow" horzOverflow="overflow" vert="horz" wrap="square" lIns="43205" tIns="21603" rIns="43205" bIns="21603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华文细黑"/>
                <a:ea typeface="华文细黑"/>
                <a:cs typeface="+mn-cs"/>
              </a:endParaRPr>
            </a:p>
          </p:txBody>
        </p:sp>
        <p:sp>
          <p:nvSpPr>
            <p:cNvPr id="7" name="文本框 3"/>
            <p:cNvSpPr txBox="1"/>
            <p:nvPr/>
          </p:nvSpPr>
          <p:spPr>
            <a:xfrm>
              <a:off x="107950" y="247340"/>
              <a:ext cx="1243802" cy="173574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lIns="43205" tIns="21603" rIns="43205" bIns="21603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defRPr>
              </a:lvl1pPr>
            </a:lstStyle>
            <a:p>
              <a:pPr algn="ctr"/>
              <a:r>
                <a:rPr lang="zh-CN" altLang="en-US" sz="1600" dirty="0" smtClean="0">
                  <a:latin typeface="+mn-ea"/>
                </a:rPr>
                <a:t>项目规划</a:t>
              </a:r>
              <a:endParaRPr lang="zh-CN" altLang="en-US" sz="1600" dirty="0">
                <a:latin typeface="+mn-ea"/>
              </a:endParaRPr>
            </a:p>
          </p:txBody>
        </p:sp>
      </p:grpSp>
      <p:sp>
        <p:nvSpPr>
          <p:cNvPr id="11" name="TextBox 4"/>
          <p:cNvSpPr txBox="1"/>
          <p:nvPr/>
        </p:nvSpPr>
        <p:spPr>
          <a:xfrm>
            <a:off x="2985233" y="4555509"/>
            <a:ext cx="2924198" cy="307777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none" rtlCol="0">
            <a:spAutoFit/>
          </a:bodyPr>
          <a:p>
            <a:pPr algn="ctr"/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备注：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展示区位于相邻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5#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地块南侧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096645" y="588645"/>
            <a:ext cx="6202045" cy="3768090"/>
            <a:chOff x="78" y="2381"/>
            <a:chExt cx="6382" cy="3896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8" y="2381"/>
              <a:ext cx="6382" cy="389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9" name=" 19"/>
            <p:cNvSpPr/>
            <p:nvPr/>
          </p:nvSpPr>
          <p:spPr>
            <a:xfrm rot="19320000">
              <a:off x="3959" y="3796"/>
              <a:ext cx="915" cy="756"/>
            </a:xfrm>
            <a:custGeom>
              <a:avLst/>
              <a:gdLst>
                <a:gd name="connsiteX0" fmla="*/ 0 w 1401"/>
                <a:gd name="connsiteY0" fmla="*/ 0 h 1152"/>
                <a:gd name="connsiteX1" fmla="*/ 1215 w 1401"/>
                <a:gd name="connsiteY1" fmla="*/ 114 h 1152"/>
                <a:gd name="connsiteX2" fmla="*/ 1401 w 1401"/>
                <a:gd name="connsiteY2" fmla="*/ 1152 h 1152"/>
                <a:gd name="connsiteX3" fmla="*/ 80 w 1401"/>
                <a:gd name="connsiteY3" fmla="*/ 1060 h 1152"/>
                <a:gd name="connsiteX4" fmla="*/ 0 w 1401"/>
                <a:gd name="connsiteY4" fmla="*/ 0 h 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1" h="1152">
                  <a:moveTo>
                    <a:pt x="0" y="0"/>
                  </a:moveTo>
                  <a:lnTo>
                    <a:pt x="1215" y="114"/>
                  </a:lnTo>
                  <a:lnTo>
                    <a:pt x="1401" y="1152"/>
                  </a:lnTo>
                  <a:lnTo>
                    <a:pt x="80" y="10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74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7" name=" 167"/>
            <p:cNvSpPr/>
            <p:nvPr/>
          </p:nvSpPr>
          <p:spPr>
            <a:xfrm rot="20160000">
              <a:off x="1029" y="3885"/>
              <a:ext cx="2550" cy="1758"/>
            </a:xfrm>
            <a:custGeom>
              <a:avLst/>
              <a:gdLst>
                <a:gd name="connsiteX0" fmla="*/ 0 w 4396"/>
                <a:gd name="connsiteY0" fmla="*/ 0 h 2646"/>
                <a:gd name="connsiteX1" fmla="*/ 3806 w 4396"/>
                <a:gd name="connsiteY1" fmla="*/ 281 h 2646"/>
                <a:gd name="connsiteX2" fmla="*/ 4396 w 4396"/>
                <a:gd name="connsiteY2" fmla="*/ 2504 h 2646"/>
                <a:gd name="connsiteX3" fmla="*/ 0 w 4396"/>
                <a:gd name="connsiteY3" fmla="*/ 2646 h 2646"/>
                <a:gd name="connsiteX4" fmla="*/ 0 w 4396"/>
                <a:gd name="connsiteY4" fmla="*/ 0 h 2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6" h="2646">
                  <a:moveTo>
                    <a:pt x="0" y="0"/>
                  </a:moveTo>
                  <a:lnTo>
                    <a:pt x="3806" y="281"/>
                  </a:lnTo>
                  <a:lnTo>
                    <a:pt x="4396" y="2504"/>
                  </a:lnTo>
                  <a:lnTo>
                    <a:pt x="0" y="26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78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文本框 12"/>
            <p:cNvSpPr txBox="1"/>
            <p:nvPr/>
          </p:nvSpPr>
          <p:spPr>
            <a:xfrm rot="21336022">
              <a:off x="1577" y="4612"/>
              <a:ext cx="1847" cy="381"/>
            </a:xfrm>
            <a:prstGeom prst="rect">
              <a:avLst/>
            </a:prstGeom>
            <a:noFill/>
            <a:ln>
              <a:noFill/>
              <a:prstDash val="sysDot"/>
            </a:ln>
          </p:spPr>
          <p:txBody>
            <a:bodyPr wrap="square" rtlCol="0">
              <a:spAutoFit/>
            </a:bodyPr>
            <a:p>
              <a:r>
                <a:rPr lang="en-US" altLang="zh-CN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</a:rPr>
                <a:t>9#</a:t>
              </a:r>
              <a:r>
                <a:rPr lang="zh-CN" altLang="en-US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</a:rPr>
                <a:t>地块</a:t>
              </a:r>
              <a:endPara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endParaRPr>
            </a:p>
          </p:txBody>
        </p:sp>
        <p:sp>
          <p:nvSpPr>
            <p:cNvPr id="12" name="文本框 12"/>
            <p:cNvSpPr txBox="1"/>
            <p:nvPr/>
          </p:nvSpPr>
          <p:spPr>
            <a:xfrm>
              <a:off x="3972" y="4015"/>
              <a:ext cx="1291" cy="317"/>
            </a:xfrm>
            <a:prstGeom prst="rect">
              <a:avLst/>
            </a:prstGeom>
            <a:noFill/>
            <a:ln>
              <a:noFill/>
              <a:prstDash val="sysDot"/>
            </a:ln>
          </p:spPr>
          <p:txBody>
            <a:bodyPr wrap="square" rtlCol="0">
              <a:spAutoFit/>
            </a:bodyPr>
            <a:p>
              <a:r>
                <a:rPr lang="zh-CN" altLang="en-US" sz="1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</a:rPr>
                <a:t>展示区</a:t>
              </a:r>
              <a:endPara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endParaRPr>
            </a:p>
          </p:txBody>
        </p: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8960" y="310194"/>
            <a:ext cx="1484334" cy="279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0160" y="53975"/>
            <a:ext cx="2053590" cy="534670"/>
            <a:chOff x="1" y="164799"/>
            <a:chExt cx="1351751" cy="320227"/>
          </a:xfrm>
        </p:grpSpPr>
        <p:sp>
          <p:nvSpPr>
            <p:cNvPr id="5" name="任意多边形 4"/>
            <p:cNvSpPr/>
            <p:nvPr/>
          </p:nvSpPr>
          <p:spPr>
            <a:xfrm rot="16200000">
              <a:off x="-126759" y="291558"/>
              <a:ext cx="320227" cy="66708"/>
            </a:xfrm>
            <a:custGeom>
              <a:avLst/>
              <a:gdLst>
                <a:gd name="connsiteX0" fmla="*/ 0 w 777430"/>
                <a:gd name="connsiteY0" fmla="*/ 0 h 161925"/>
                <a:gd name="connsiteX1" fmla="*/ 777430 w 777430"/>
                <a:gd name="connsiteY1" fmla="*/ 0 h 161925"/>
                <a:gd name="connsiteX2" fmla="*/ 704138 w 777430"/>
                <a:gd name="connsiteY2" fmla="*/ 161925 h 161925"/>
                <a:gd name="connsiteX3" fmla="*/ 73293 w 777430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430" h="161925">
                  <a:moveTo>
                    <a:pt x="0" y="0"/>
                  </a:moveTo>
                  <a:lnTo>
                    <a:pt x="777430" y="0"/>
                  </a:lnTo>
                  <a:lnTo>
                    <a:pt x="704138" y="161925"/>
                  </a:lnTo>
                  <a:lnTo>
                    <a:pt x="73293" y="161925"/>
                  </a:lnTo>
                  <a:close/>
                </a:path>
              </a:pathLst>
            </a:custGeom>
            <a:solidFill>
              <a:srgbClr val="B8110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12700" dir="5400000" algn="t" rotWithShape="0">
                <a:srgbClr val="E7E6E6">
                  <a:lumMod val="10000"/>
                  <a:alpha val="40000"/>
                </a:srgbClr>
              </a:outerShdw>
            </a:effectLst>
          </p:spPr>
          <p:txBody>
            <a:bodyPr rot="0" spcFirstLastPara="0" vertOverflow="overflow" horzOverflow="overflow" vert="horz" wrap="square" lIns="43205" tIns="21603" rIns="43205" bIns="21603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华文细黑"/>
                <a:ea typeface="华文细黑"/>
                <a:cs typeface="+mn-cs"/>
              </a:endParaRPr>
            </a:p>
          </p:txBody>
        </p:sp>
        <p:sp>
          <p:nvSpPr>
            <p:cNvPr id="6" name="文本框 3"/>
            <p:cNvSpPr txBox="1"/>
            <p:nvPr/>
          </p:nvSpPr>
          <p:spPr>
            <a:xfrm>
              <a:off x="107950" y="247340"/>
              <a:ext cx="1243802" cy="173044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lIns="43205" tIns="21603" rIns="43205" bIns="21603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defRPr>
              </a:lvl1pPr>
            </a:lstStyle>
            <a:p>
              <a:pPr algn="ctr"/>
              <a:r>
                <a:rPr lang="zh-CN" altLang="en-US" sz="1600" dirty="0">
                  <a:latin typeface="+mn-ea"/>
                </a:rPr>
                <a:t>户型鉴赏</a:t>
              </a:r>
              <a:endParaRPr lang="zh-CN" altLang="en-US" sz="1600" dirty="0">
                <a:latin typeface="+mn-ea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6498590" y="2310765"/>
            <a:ext cx="17037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Y08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4A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西单元西户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面积：1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09.5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㎡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微信图片_20181118143534"/>
          <p:cNvPicPr>
            <a:picLocks noChangeAspect="1"/>
          </p:cNvPicPr>
          <p:nvPr/>
        </p:nvPicPr>
        <p:blipFill>
          <a:blip r:embed="rId1"/>
          <a:srcRect l="26560" t="13704" r="27384" b="17677"/>
          <a:stretch>
            <a:fillRect/>
          </a:stretch>
        </p:blipFill>
        <p:spPr>
          <a:xfrm>
            <a:off x="2780665" y="191770"/>
            <a:ext cx="3289935" cy="49009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8960" y="310194"/>
            <a:ext cx="1484334" cy="279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561</Words>
  <Application>WPS 演示</Application>
  <PresentationFormat>全屏显示(16:9)</PresentationFormat>
  <Paragraphs>144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6" baseType="lpstr">
      <vt:lpstr>Arial</vt:lpstr>
      <vt:lpstr>宋体</vt:lpstr>
      <vt:lpstr>Wingdings</vt:lpstr>
      <vt:lpstr>Arial</vt:lpstr>
      <vt:lpstr>微软雅黑</vt:lpstr>
      <vt:lpstr>Helvetica Light</vt:lpstr>
      <vt:lpstr>华文细黑</vt:lpstr>
      <vt:lpstr>黑体</vt:lpstr>
      <vt:lpstr>Calibri</vt:lpstr>
      <vt:lpstr>Arial Unicode MS</vt:lpstr>
      <vt:lpstr>Office 主题</vt:lpstr>
      <vt:lpstr>PowerPoint 演示文稿</vt:lpstr>
      <vt:lpstr>PowerPoint 演示文稿</vt:lpstr>
      <vt:lpstr>蓝谷规划图 </vt:lpstr>
      <vt:lpstr>PowerPoint 演示文稿</vt:lpstr>
      <vt:lpstr>PowerPoint 演示文稿</vt:lpstr>
      <vt:lpstr>PowerPoint 演示文稿</vt:lpstr>
      <vt:lpstr>一链融产城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张梦迪</cp:lastModifiedBy>
  <cp:revision>57</cp:revision>
  <dcterms:created xsi:type="dcterms:W3CDTF">2018-10-16T03:50:00Z</dcterms:created>
  <dcterms:modified xsi:type="dcterms:W3CDTF">2018-11-18T07:14:45Z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2052-10.1.0.7668</vt:lpwstr>
  </property>
</Properties>
</file>