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56" r:id="rId3"/>
    <p:sldId id="258" r:id="rId4"/>
    <p:sldId id="259" r:id="rId5"/>
    <p:sldId id="314" r:id="rId6"/>
    <p:sldId id="266" r:id="rId7"/>
    <p:sldId id="267" r:id="rId8"/>
    <p:sldId id="262" r:id="rId9"/>
    <p:sldId id="263" r:id="rId10"/>
    <p:sldId id="268" r:id="rId11"/>
    <p:sldId id="511" r:id="rId12"/>
    <p:sldId id="510" r:id="rId13"/>
    <p:sldId id="270" r:id="rId14"/>
    <p:sldId id="293" r:id="rId15"/>
    <p:sldId id="269" r:id="rId16"/>
    <p:sldId id="500" r:id="rId17"/>
    <p:sldId id="501" r:id="rId18"/>
    <p:sldId id="272" r:id="rId19"/>
    <p:sldId id="507" r:id="rId20"/>
    <p:sldId id="308" r:id="rId21"/>
    <p:sldId id="490" r:id="rId22"/>
    <p:sldId id="489" r:id="rId23"/>
    <p:sldId id="492" r:id="rId24"/>
    <p:sldId id="494" r:id="rId25"/>
    <p:sldId id="495" r:id="rId26"/>
    <p:sldId id="497" r:id="rId27"/>
    <p:sldId id="498" r:id="rId28"/>
    <p:sldId id="310" r:id="rId29"/>
    <p:sldId id="286" r:id="rId30"/>
    <p:sldId id="284" r:id="rId31"/>
    <p:sldId id="283" r:id="rId32"/>
    <p:sldId id="291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2C59"/>
    <a:srgbClr val="FBF0D0"/>
    <a:srgbClr val="132648"/>
    <a:srgbClr val="D9B287"/>
    <a:srgbClr val="1C72A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-888" y="-90"/>
      </p:cViewPr>
      <p:guideLst>
        <p:guide orient="horz" pos="218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B3E86B-92D8-42C2-A629-B54201DB0F06}" type="datetimeFigureOut">
              <a:rPr lang="zh-CN" altLang="en-US" smtClean="0"/>
              <a:pPr/>
              <a:t>2018/12/10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FCE9D-EBDC-4DC3-9AAA-2857FC541D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123057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FCE9D-EBDC-4DC3-9AAA-2857FC541D23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39031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FCE9D-EBDC-4DC3-9AAA-2857FC541D23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631999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FCE9D-EBDC-4DC3-9AAA-2857FC541D23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504827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FCE9D-EBDC-4DC3-9AAA-2857FC541D23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1440802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FCE9D-EBDC-4DC3-9AAA-2857FC541D23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83069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FCE9D-EBDC-4DC3-9AAA-2857FC541D23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1335875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FCE9D-EBDC-4DC3-9AAA-2857FC541D23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2826955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FCE9D-EBDC-4DC3-9AAA-2857FC541D23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16382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FCE9D-EBDC-4DC3-9AAA-2857FC541D23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404457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FCE9D-EBDC-4DC3-9AAA-2857FC541D23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736059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FCE9D-EBDC-4DC3-9AAA-2857FC541D23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325718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FCE9D-EBDC-4DC3-9AAA-2857FC541D23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6736795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FCE9D-EBDC-4DC3-9AAA-2857FC541D23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204866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FCE9D-EBDC-4DC3-9AAA-2857FC541D23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803303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FCE9D-EBDC-4DC3-9AAA-2857FC541D23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601663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FCE9D-EBDC-4DC3-9AAA-2857FC541D23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555177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FCE9D-EBDC-4DC3-9AAA-2857FC541D23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081725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FCE9D-EBDC-4DC3-9AAA-2857FC541D23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2502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FCE9D-EBDC-4DC3-9AAA-2857FC541D23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929602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FCE9D-EBDC-4DC3-9AAA-2857FC541D23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267550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B4D4C9C-56FA-4688-90DD-B338335EB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999944C9-BAFD-40B9-8E98-5C0C1E367D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FE6CC00-0667-4B18-9681-6A3597502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6066-13C0-4AA2-AA91-54CD8CAA18B8}" type="datetimeFigureOut">
              <a:rPr lang="zh-CN" altLang="en-US" smtClean="0"/>
              <a:pPr/>
              <a:t>2018/12/10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7355A8C-DC6F-4DF2-B552-2F95BAF63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E08ABA9-3F05-4BE4-A9DF-699F19E2F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FC4E1-326A-451A-BACE-6F194DACC6E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02207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276DCD7-20CC-42B8-B357-09C99408C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18B4264-8D71-433E-9CEC-5BB8223810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8CF8E6D-0219-4EEA-B598-2BD0E5722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6066-13C0-4AA2-AA91-54CD8CAA18B8}" type="datetimeFigureOut">
              <a:rPr lang="zh-CN" altLang="en-US" smtClean="0"/>
              <a:pPr/>
              <a:t>2018/12/10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0C3AEB3-1A32-4B89-9889-088D1F95D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3430D88-A693-4246-8702-D6A3C313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FC4E1-326A-451A-BACE-6F194DACC6E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767303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7F74FE77-A804-427A-A3A9-C530BA0AA0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53C5C4AA-5F83-4BFD-9BDB-DE977E2D3E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FC237E7-0970-4896-B835-28538492E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6066-13C0-4AA2-AA91-54CD8CAA18B8}" type="datetimeFigureOut">
              <a:rPr lang="zh-CN" altLang="en-US" smtClean="0"/>
              <a:pPr/>
              <a:t>2018/12/10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3899BC0-0726-4E98-98EA-DB82C3357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15EF31A-7B0A-4081-8A89-AC331040E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FC4E1-326A-451A-BACE-6F194DACC6E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838185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580DDCA-1A7A-4CFF-A181-7F4C318F1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01EAD6B-A1AB-4003-ABA6-7445DFCFE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8FE0888-E6B7-4CE6-8D21-FA78AB119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6066-13C0-4AA2-AA91-54CD8CAA18B8}" type="datetimeFigureOut">
              <a:rPr lang="zh-CN" altLang="en-US" smtClean="0"/>
              <a:pPr/>
              <a:t>2018/12/10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1BE240C-4AE5-4041-99ED-EB32A26C2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A3D227E-3021-4D38-A15C-2F4639FB1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FC4E1-326A-451A-BACE-6F194DACC6E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17602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C9AD81B-496A-4657-A46E-E92884F58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EE37A2D-6A9D-4994-941F-0C3FE5B3A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3E2D65C-E3FB-4C31-832F-04B588EFF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6066-13C0-4AA2-AA91-54CD8CAA18B8}" type="datetimeFigureOut">
              <a:rPr lang="zh-CN" altLang="en-US" smtClean="0"/>
              <a:pPr/>
              <a:t>2018/12/10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6975CDE-177A-4FCE-BA97-FCC67C073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FA09FAD-1C7D-4A0C-96E7-E504789FE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FC4E1-326A-451A-BACE-6F194DACC6E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198976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EA6C2B2-E79C-4041-B311-F595866B6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73DA680-386B-4DC5-8EE6-1DE99F548B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4DB86AC-362A-417E-99DB-2F588456E4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989485E-9789-4315-B4E7-4BE93A1E5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6066-13C0-4AA2-AA91-54CD8CAA18B8}" type="datetimeFigureOut">
              <a:rPr lang="zh-CN" altLang="en-US" smtClean="0"/>
              <a:pPr/>
              <a:t>2018/12/10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4257A62C-5681-4A00-9FC8-A64FE6FDF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9FCB1EA-E665-4B7B-A8D7-D5BDC08B0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FC4E1-326A-451A-BACE-6F194DACC6E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999023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C7F5AAF-A322-4375-B68A-2D54D325E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D35735B-3408-4C67-ABF8-6F63FEB4E1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BAB45F4F-1955-46A0-81C3-D17069D64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D04BD9E4-6288-486D-8041-D31EB175C3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828F5E94-F743-4668-BB9A-5B7AA7470D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E43716D1-F271-426D-B170-AC0ABD27D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6066-13C0-4AA2-AA91-54CD8CAA18B8}" type="datetimeFigureOut">
              <a:rPr lang="zh-CN" altLang="en-US" smtClean="0"/>
              <a:pPr/>
              <a:t>2018/12/10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0C8B4C24-CDE0-4D7C-8624-9866BF00A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5212B22E-F9E0-411E-9061-D5F9A3EBA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FC4E1-326A-451A-BACE-6F194DACC6E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011721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1EA8B81-698C-446D-B546-E25E41F01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08086BCF-47CA-4691-96F2-EB92E7790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6066-13C0-4AA2-AA91-54CD8CAA18B8}" type="datetimeFigureOut">
              <a:rPr lang="zh-CN" altLang="en-US" smtClean="0"/>
              <a:pPr/>
              <a:t>2018/12/10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A4F246F0-2070-43A5-B271-D1B4B4CF2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89053465-C8AE-4620-A30A-03B62CF4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FC4E1-326A-451A-BACE-6F194DACC6E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76343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09291C6B-5F76-4E11-82B3-51D06D9EA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6066-13C0-4AA2-AA91-54CD8CAA18B8}" type="datetimeFigureOut">
              <a:rPr lang="zh-CN" altLang="en-US" smtClean="0"/>
              <a:pPr/>
              <a:t>2018/12/10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22A9BA9A-8E77-49A7-A298-4C95CD158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37A86D6-0BA6-4D78-94D0-5A1E0BF65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FC4E1-326A-451A-BACE-6F194DACC6E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272591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ADE7E6D-12A5-45B7-A7A1-8713E657C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439CA47-2FCC-4E89-80A7-857D51E24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9CF791A-E859-452E-82D2-82B9124B6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37341A9-7FEB-4C8D-8DCE-FD3907F66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6066-13C0-4AA2-AA91-54CD8CAA18B8}" type="datetimeFigureOut">
              <a:rPr lang="zh-CN" altLang="en-US" smtClean="0"/>
              <a:pPr/>
              <a:t>2018/12/10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293C0B5-9374-4942-BFCB-06C3AC944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F64A0C1-8822-49DF-9DD4-00DBB9BBD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FC4E1-326A-451A-BACE-6F194DACC6E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87124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3A838F7-775E-41AE-9B70-1B0C9DE0B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0DFCC4F4-9D06-49F1-9E95-F5918F73AF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1200CC5-D975-4D70-81C4-B66D9483B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E3156619-2674-4C51-9878-2BB15D701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6066-13C0-4AA2-AA91-54CD8CAA18B8}" type="datetimeFigureOut">
              <a:rPr lang="zh-CN" altLang="en-US" smtClean="0"/>
              <a:pPr/>
              <a:t>2018/12/10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705D286-B5B1-4D86-B80A-C6A492A10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9F84812-FFD8-43D7-A866-AB722F63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FC4E1-326A-451A-BACE-6F194DACC6E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33395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9ED799B-7FBD-4196-953C-C7646CF960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E6066-13C0-4AA2-AA91-54CD8CAA18B8}" type="datetimeFigureOut">
              <a:rPr lang="zh-CN" altLang="en-US" smtClean="0"/>
              <a:pPr/>
              <a:t>2018/12/10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5D271C4-F1B3-4D86-BC17-60A8BDA486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DDDD638-ABDC-407A-B813-D34C37BDCC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FC4E1-326A-451A-BACE-6F194DACC6E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558275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E7DDE4B1-34A2-4478-806A-A6BCDCECCB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4301"/>
            <a:ext cx="12192001" cy="70866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63A4879F-47BE-48E5-9BD5-3E8D8E0C9E02}"/>
              </a:ext>
            </a:extLst>
          </p:cNvPr>
          <p:cNvSpPr txBox="1"/>
          <p:nvPr/>
        </p:nvSpPr>
        <p:spPr>
          <a:xfrm>
            <a:off x="4291419" y="3429000"/>
            <a:ext cx="3699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EMERALD PARK IN THE CLOUD</a:t>
            </a:r>
            <a:endParaRPr lang="zh-CN" altLang="en-US" dirty="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D0A48FB1-1A57-4EF1-9F34-422A885CCE86}"/>
              </a:ext>
            </a:extLst>
          </p:cNvPr>
          <p:cNvSpPr txBox="1"/>
          <p:nvPr/>
        </p:nvSpPr>
        <p:spPr>
          <a:xfrm>
            <a:off x="3495210" y="2598003"/>
            <a:ext cx="5993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sx="1000" sy="1000" algn="ctr" rotWithShape="0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城市之上  宽境人生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84B0F0C9-C001-4070-A54A-8CC33B711C35}"/>
              </a:ext>
            </a:extLst>
          </p:cNvPr>
          <p:cNvSpPr txBox="1"/>
          <p:nvPr/>
        </p:nvSpPr>
        <p:spPr>
          <a:xfrm>
            <a:off x="4662424" y="3838478"/>
            <a:ext cx="2957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崂山主城</a:t>
            </a: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·</a:t>
            </a: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宽境山居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="" xmlns:a16="http://schemas.microsoft.com/office/drawing/2014/main" id="{FA98C152-7543-4658-8028-43EF258D25E9}"/>
              </a:ext>
            </a:extLst>
          </p:cNvPr>
          <p:cNvCxnSpPr>
            <a:cxnSpLocks/>
          </p:cNvCxnSpPr>
          <p:nvPr/>
        </p:nvCxnSpPr>
        <p:spPr>
          <a:xfrm flipH="1">
            <a:off x="3167157" y="3613666"/>
            <a:ext cx="1124262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="" xmlns:a16="http://schemas.microsoft.com/office/drawing/2014/main" id="{BF8CF95F-3D09-4790-8CEF-1C550980A4D0}"/>
              </a:ext>
            </a:extLst>
          </p:cNvPr>
          <p:cNvCxnSpPr>
            <a:cxnSpLocks/>
          </p:cNvCxnSpPr>
          <p:nvPr/>
        </p:nvCxnSpPr>
        <p:spPr>
          <a:xfrm>
            <a:off x="7885596" y="3613666"/>
            <a:ext cx="1124262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27223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5A8BA77-627F-475B-B47F-E25F4ECC28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3112DE36-85B9-4588-A5ED-EA94297F5594}"/>
              </a:ext>
            </a:extLst>
          </p:cNvPr>
          <p:cNvSpPr/>
          <p:nvPr/>
        </p:nvSpPr>
        <p:spPr>
          <a:xfrm>
            <a:off x="0" y="3111044"/>
            <a:ext cx="12192000" cy="1613356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07F9FE2A-8104-42CD-B3DD-3436D0BADAF4}"/>
              </a:ext>
            </a:extLst>
          </p:cNvPr>
          <p:cNvSpPr txBox="1"/>
          <p:nvPr/>
        </p:nvSpPr>
        <p:spPr>
          <a:xfrm>
            <a:off x="909403" y="3813780"/>
            <a:ext cx="10373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新加坡童心幼儿园、崂山新世纪学校、崂山二中、崂山五中、青岛第一国际学校、孔裔（牛津）国际公学、青岛银河学校、青岛六十四中、中国海洋大学等全龄教育资源环伺，让下一代在书香中成长。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FF354C8D-DA8B-4759-ACDC-E7F58F10897B}"/>
              </a:ext>
            </a:extLst>
          </p:cNvPr>
          <p:cNvSpPr/>
          <p:nvPr/>
        </p:nvSpPr>
        <p:spPr>
          <a:xfrm>
            <a:off x="3715014" y="3267046"/>
            <a:ext cx="3974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城市文脉之上  赢领未来</a:t>
            </a:r>
            <a:endParaRPr lang="en-US" altLang="zh-CN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581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02D89A9-DE83-45A9-B3B8-683E0802DD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8" y="-60684"/>
            <a:ext cx="12157024" cy="744009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B036174D-AFD5-4C0A-90F1-71DD84A77FF1}"/>
              </a:ext>
            </a:extLst>
          </p:cNvPr>
          <p:cNvSpPr/>
          <p:nvPr/>
        </p:nvSpPr>
        <p:spPr>
          <a:xfrm>
            <a:off x="0" y="2920544"/>
            <a:ext cx="12192000" cy="1613356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3BF5B9F1-951F-4DA8-807E-ED09CB851D19}"/>
              </a:ext>
            </a:extLst>
          </p:cNvPr>
          <p:cNvSpPr txBox="1"/>
          <p:nvPr/>
        </p:nvSpPr>
        <p:spPr>
          <a:xfrm>
            <a:off x="909403" y="3623280"/>
            <a:ext cx="10373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新加坡童心幼儿园、崂山新世纪学校、崂山二中、崂山五中、青岛第一国际学校、孔裔（牛津）国际公学、青岛银河学校、青岛六十四中、中国海洋大学等全龄教育资源环伺，让下一代在书香中成长。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D6B6AD68-B6EA-4351-B0B4-6780E6E27C36}"/>
              </a:ext>
            </a:extLst>
          </p:cNvPr>
          <p:cNvSpPr/>
          <p:nvPr/>
        </p:nvSpPr>
        <p:spPr>
          <a:xfrm>
            <a:off x="3715014" y="3076546"/>
            <a:ext cx="3974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城市文脉之上  赢领未来</a:t>
            </a:r>
            <a:endParaRPr lang="en-US" altLang="zh-CN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CD10E1E5-B6B0-465E-A487-F4682F445043}"/>
              </a:ext>
            </a:extLst>
          </p:cNvPr>
          <p:cNvSpPr txBox="1"/>
          <p:nvPr/>
        </p:nvSpPr>
        <p:spPr>
          <a:xfrm>
            <a:off x="-134912" y="2294021"/>
            <a:ext cx="436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cs typeface="+mn-ea"/>
                <a:sym typeface="+mn-lt"/>
              </a:rPr>
              <a:t>【</a:t>
            </a:r>
            <a:r>
              <a:rPr lang="zh-CN" altLang="en-US" sz="2800" b="1" dirty="0">
                <a:cs typeface="+mn-ea"/>
                <a:sym typeface="+mn-lt"/>
              </a:rPr>
              <a:t>新加坡童心国际幼儿园</a:t>
            </a:r>
            <a:r>
              <a:rPr lang="en-US" altLang="zh-CN" sz="2800" b="1" dirty="0">
                <a:cs typeface="+mn-ea"/>
                <a:sym typeface="+mn-lt"/>
              </a:rPr>
              <a:t>】</a:t>
            </a:r>
            <a:endParaRPr lang="zh-CN" altLang="en-US" sz="2800" b="1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6442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81FC5AC9-7C65-4045-B60C-3D3408DBCC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72"/>
            <a:ext cx="12151829" cy="6829328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FEE83A1D-87B2-43F9-83E7-ECC60449569D}"/>
              </a:ext>
            </a:extLst>
          </p:cNvPr>
          <p:cNvSpPr/>
          <p:nvPr/>
        </p:nvSpPr>
        <p:spPr>
          <a:xfrm>
            <a:off x="0" y="2920544"/>
            <a:ext cx="12192000" cy="1613356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C8613ADF-733E-434B-B52B-D3BAD9B76ADA}"/>
              </a:ext>
            </a:extLst>
          </p:cNvPr>
          <p:cNvSpPr txBox="1"/>
          <p:nvPr/>
        </p:nvSpPr>
        <p:spPr>
          <a:xfrm>
            <a:off x="909403" y="3623280"/>
            <a:ext cx="10373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新加坡童心幼儿园、崂山新世纪学校、崂山二中、崂山五中、青岛第一国际学校、孔裔（牛津）国际公学、青岛银河学校、青岛六十四中、中国海洋大学等全龄教育资源环伺，让下一代在书香中成长。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725691F5-5A7B-45CC-AE48-4AA10EBD30E6}"/>
              </a:ext>
            </a:extLst>
          </p:cNvPr>
          <p:cNvSpPr/>
          <p:nvPr/>
        </p:nvSpPr>
        <p:spPr>
          <a:xfrm>
            <a:off x="3715014" y="3076546"/>
            <a:ext cx="3974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城市文脉之上  赢领未来</a:t>
            </a:r>
            <a:endParaRPr lang="en-US" altLang="zh-CN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="" xmlns:a16="http://schemas.microsoft.com/office/drawing/2014/main" id="{E1DFEC52-C883-46D9-ADCA-75DF9A5955B8}"/>
              </a:ext>
            </a:extLst>
          </p:cNvPr>
          <p:cNvSpPr txBox="1"/>
          <p:nvPr/>
        </p:nvSpPr>
        <p:spPr>
          <a:xfrm>
            <a:off x="-134912" y="2294021"/>
            <a:ext cx="436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cs typeface="+mn-ea"/>
                <a:sym typeface="+mn-lt"/>
              </a:rPr>
              <a:t>【</a:t>
            </a:r>
            <a:r>
              <a:rPr lang="zh-CN" altLang="en-US" sz="2800" b="1" dirty="0">
                <a:cs typeface="+mn-ea"/>
                <a:sym typeface="+mn-lt"/>
              </a:rPr>
              <a:t>青岛崂山新世纪</a:t>
            </a:r>
            <a:r>
              <a:rPr lang="en-US" altLang="zh-CN" sz="2800" b="1" dirty="0">
                <a:cs typeface="+mn-ea"/>
                <a:sym typeface="+mn-lt"/>
              </a:rPr>
              <a:t>】</a:t>
            </a:r>
            <a:endParaRPr lang="zh-CN" altLang="en-US" sz="2800" b="1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8148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0699AD4-02E3-4348-B803-DDCF93BC6B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815" r="1414" b="162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="" xmlns:a16="http://schemas.microsoft.com/office/drawing/2014/main" id="{FC487252-4674-4582-8C27-B6F10E2F49FD}"/>
              </a:ext>
            </a:extLst>
          </p:cNvPr>
          <p:cNvSpPr/>
          <p:nvPr/>
        </p:nvSpPr>
        <p:spPr>
          <a:xfrm>
            <a:off x="-260148" y="2397324"/>
            <a:ext cx="37914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【</a:t>
            </a:r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青岛第一国际学校</a:t>
            </a:r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】</a:t>
            </a: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01494256-356C-4E4F-B0B2-111E449E2CCE}"/>
              </a:ext>
            </a:extLst>
          </p:cNvPr>
          <p:cNvSpPr/>
          <p:nvPr/>
        </p:nvSpPr>
        <p:spPr>
          <a:xfrm>
            <a:off x="0" y="2920544"/>
            <a:ext cx="12192000" cy="1613356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4B95FA16-7450-4F3E-AD85-55980CB8171E}"/>
              </a:ext>
            </a:extLst>
          </p:cNvPr>
          <p:cNvSpPr txBox="1"/>
          <p:nvPr/>
        </p:nvSpPr>
        <p:spPr>
          <a:xfrm>
            <a:off x="909403" y="3623280"/>
            <a:ext cx="10373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新加坡童心幼儿园、崂山新世纪学校、崂山二中、崂山五中、青岛第一国际学校、孔裔（牛津）国际公学、青岛银河学校、青岛六十四中、中国海洋大学等全龄教育资源环伺，让下一代在书香中成长。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C9C1870A-6DBD-491F-A519-20DDC9EAEEAC}"/>
              </a:ext>
            </a:extLst>
          </p:cNvPr>
          <p:cNvSpPr/>
          <p:nvPr/>
        </p:nvSpPr>
        <p:spPr>
          <a:xfrm>
            <a:off x="3715014" y="3076546"/>
            <a:ext cx="3974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城市文脉之上  赢领未来</a:t>
            </a:r>
            <a:endParaRPr lang="en-US" altLang="zh-CN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6165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5D920F43-7D1B-4C0E-A62C-BDB0DBB6AF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499" b="1674"/>
          <a:stretch/>
        </p:blipFill>
        <p:spPr>
          <a:xfrm>
            <a:off x="0" y="834189"/>
            <a:ext cx="7808120" cy="584935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CABFCA9-BA48-4CE0-AB5A-307A7D0EBF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120" y="834189"/>
            <a:ext cx="4383880" cy="291966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6E3B25A1-B877-4E4F-A54B-104A0D7269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121" y="3763880"/>
            <a:ext cx="4383880" cy="2919664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="" xmlns:a16="http://schemas.microsoft.com/office/drawing/2014/main" id="{4640A587-96E8-45A3-87F2-6B54AF5FC6DA}"/>
              </a:ext>
            </a:extLst>
          </p:cNvPr>
          <p:cNvSpPr/>
          <p:nvPr/>
        </p:nvSpPr>
        <p:spPr>
          <a:xfrm>
            <a:off x="0" y="2920544"/>
            <a:ext cx="12192000" cy="1613356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="" xmlns:a16="http://schemas.microsoft.com/office/drawing/2014/main" id="{6E4D32BC-729E-4B5C-94D2-67262D4FE7AE}"/>
              </a:ext>
            </a:extLst>
          </p:cNvPr>
          <p:cNvSpPr txBox="1"/>
          <p:nvPr/>
        </p:nvSpPr>
        <p:spPr>
          <a:xfrm>
            <a:off x="909403" y="3623280"/>
            <a:ext cx="10373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新加坡童心幼儿园、崂山新世纪学校、崂山二中、崂山五中、青岛第一国际学校、孔裔（牛津）国际公学、青岛银河学校、青岛六十四中、中国海洋大学等全龄教育资源环伺，让下一代在书香中成长。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="" xmlns:a16="http://schemas.microsoft.com/office/drawing/2014/main" id="{7B993CC9-0429-475C-A71A-3F10A682AB40}"/>
              </a:ext>
            </a:extLst>
          </p:cNvPr>
          <p:cNvSpPr/>
          <p:nvPr/>
        </p:nvSpPr>
        <p:spPr>
          <a:xfrm>
            <a:off x="3715014" y="3076546"/>
            <a:ext cx="3974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城市文脉之上  赢领未来</a:t>
            </a:r>
            <a:endParaRPr lang="en-US" altLang="zh-CN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="" xmlns:a16="http://schemas.microsoft.com/office/drawing/2014/main" id="{420CB849-F5AB-4696-BFC1-FF587F0D68FC}"/>
              </a:ext>
            </a:extLst>
          </p:cNvPr>
          <p:cNvSpPr txBox="1"/>
          <p:nvPr/>
        </p:nvSpPr>
        <p:spPr>
          <a:xfrm>
            <a:off x="-134912" y="2294021"/>
            <a:ext cx="436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cs typeface="+mn-ea"/>
                <a:sym typeface="+mn-lt"/>
              </a:rPr>
              <a:t>【</a:t>
            </a:r>
            <a:r>
              <a:rPr lang="zh-CN" altLang="en-US" sz="2800" b="1" dirty="0">
                <a:cs typeface="+mn-ea"/>
                <a:sym typeface="+mn-lt"/>
              </a:rPr>
              <a:t>孔裔（牛津）国际公学</a:t>
            </a:r>
            <a:r>
              <a:rPr lang="en-US" altLang="zh-CN" sz="2800" b="1" dirty="0">
                <a:cs typeface="+mn-ea"/>
                <a:sym typeface="+mn-lt"/>
              </a:rPr>
              <a:t>】</a:t>
            </a:r>
            <a:endParaRPr lang="zh-CN" altLang="en-US" sz="2800" b="1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9648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推介PPT修改0408-17.jpg">
            <a:extLst>
              <a:ext uri="{FF2B5EF4-FFF2-40B4-BE49-F238E27FC236}">
                <a16:creationId xmlns="" xmlns:a16="http://schemas.microsoft.com/office/drawing/2014/main" id="{1F436E60-3321-4077-81C8-9705DC1BF7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056"/>
          <a:stretch/>
        </p:blipFill>
        <p:spPr bwMode="auto">
          <a:xfrm>
            <a:off x="-104931" y="-90844"/>
            <a:ext cx="12296931" cy="694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="" xmlns:a16="http://schemas.microsoft.com/office/drawing/2014/main" id="{72104A88-993D-4582-A3C0-7EFAD13187F5}"/>
              </a:ext>
            </a:extLst>
          </p:cNvPr>
          <p:cNvSpPr/>
          <p:nvPr/>
        </p:nvSpPr>
        <p:spPr>
          <a:xfrm>
            <a:off x="-293453" y="2397324"/>
            <a:ext cx="29318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【</a:t>
            </a:r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中国海洋大学</a:t>
            </a:r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】</a:t>
            </a: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8D91B318-F5A5-4800-989A-5FD4F4AE360E}"/>
              </a:ext>
            </a:extLst>
          </p:cNvPr>
          <p:cNvSpPr/>
          <p:nvPr/>
        </p:nvSpPr>
        <p:spPr>
          <a:xfrm>
            <a:off x="-104931" y="2920544"/>
            <a:ext cx="12296931" cy="1613356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5EA24F1A-AFCD-4833-B862-FAA6D82FAECD}"/>
              </a:ext>
            </a:extLst>
          </p:cNvPr>
          <p:cNvSpPr txBox="1"/>
          <p:nvPr/>
        </p:nvSpPr>
        <p:spPr>
          <a:xfrm>
            <a:off x="909403" y="3623280"/>
            <a:ext cx="10373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新加坡童心幼儿园、崂山新世纪学校、崂山二中、崂山五中、青岛第一国际学校、孔裔（牛津）国际公学、青岛银河学校、青岛六十四中、中国海洋大学等全龄教育资源环伺，让下一代在书香中成长。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0F163DCD-0EDB-4A84-BDAE-A393C6FED3D7}"/>
              </a:ext>
            </a:extLst>
          </p:cNvPr>
          <p:cNvSpPr/>
          <p:nvPr/>
        </p:nvSpPr>
        <p:spPr>
          <a:xfrm>
            <a:off x="3715014" y="3076546"/>
            <a:ext cx="3974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城市文脉之上  赢领未来</a:t>
            </a:r>
            <a:endParaRPr lang="en-US" altLang="zh-CN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9621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2427C3B-6E02-42F0-B4F6-F009F77A5DC3}"/>
              </a:ext>
            </a:extLst>
          </p:cNvPr>
          <p:cNvSpPr/>
          <p:nvPr/>
        </p:nvSpPr>
        <p:spPr>
          <a:xfrm>
            <a:off x="3154258" y="3115423"/>
            <a:ext cx="5883483" cy="1335039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 useBgFill="1">
        <p:nvSpPr>
          <p:cNvPr id="2" name="文本框 1">
            <a:extLst>
              <a:ext uri="{FF2B5EF4-FFF2-40B4-BE49-F238E27FC236}">
                <a16:creationId xmlns="" xmlns:a16="http://schemas.microsoft.com/office/drawing/2014/main" id="{0449F8F3-C366-4D1A-B864-DD0EB9C7F2D9}"/>
              </a:ext>
            </a:extLst>
          </p:cNvPr>
          <p:cNvSpPr txBox="1"/>
          <p:nvPr/>
        </p:nvSpPr>
        <p:spPr>
          <a:xfrm>
            <a:off x="4971736" y="2792552"/>
            <a:ext cx="2248525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cs typeface="+mn-ea"/>
                <a:sym typeface="+mn-lt"/>
              </a:rPr>
              <a:t>第二章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FA802822-0D9E-4D52-8857-7A0F06A92CD9}"/>
              </a:ext>
            </a:extLst>
          </p:cNvPr>
          <p:cNvSpPr txBox="1"/>
          <p:nvPr/>
        </p:nvSpPr>
        <p:spPr>
          <a:xfrm>
            <a:off x="3822236" y="3429000"/>
            <a:ext cx="4547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cs typeface="+mn-ea"/>
                <a:sym typeface="+mn-lt"/>
              </a:rPr>
              <a:t>   以翡翠传承</a:t>
            </a:r>
          </a:p>
        </p:txBody>
      </p:sp>
    </p:spTree>
    <p:extLst>
      <p:ext uri="{BB962C8B-B14F-4D97-AF65-F5344CB8AC3E}">
        <p14:creationId xmlns="" xmlns:p14="http://schemas.microsoft.com/office/powerpoint/2010/main" val="4046514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F1B109C1-E470-4584-A979-EC3B37A21E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912" b="87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11083CF-2DF5-450D-972E-CBA5F5DA1B8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00603" y="-1"/>
            <a:ext cx="5491397" cy="3116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831F9F38-1430-426B-9B08-1554D9AA744C}"/>
              </a:ext>
            </a:extLst>
          </p:cNvPr>
          <p:cNvSpPr/>
          <p:nvPr/>
        </p:nvSpPr>
        <p:spPr>
          <a:xfrm>
            <a:off x="0" y="3465513"/>
            <a:ext cx="12192000" cy="1477328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海尔地产把对中国顶级人居的思考融入建筑形制，精工淬炼传世山居，以翡翠链式排布，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33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栋高级住宅</a:t>
            </a:r>
            <a:r>
              <a:rPr lang="zh-CN" altLang="en-US" dirty="0" smtClean="0">
                <a:solidFill>
                  <a:schemeClr val="bg1"/>
                </a:solidFill>
                <a:cs typeface="+mn-ea"/>
                <a:sym typeface="+mn-lt"/>
              </a:rPr>
              <a:t>、</a:t>
            </a:r>
            <a:r>
              <a:rPr lang="en-US" altLang="zh-CN" dirty="0" smtClean="0">
                <a:solidFill>
                  <a:schemeClr val="bg1"/>
                </a:solidFill>
                <a:cs typeface="+mn-ea"/>
                <a:sym typeface="+mn-lt"/>
              </a:rPr>
              <a:t>3</a:t>
            </a:r>
            <a:r>
              <a:rPr lang="zh-CN" altLang="en-US" dirty="0" smtClean="0">
                <a:solidFill>
                  <a:schemeClr val="bg1"/>
                </a:solidFill>
                <a:cs typeface="+mn-ea"/>
                <a:sym typeface="+mn-lt"/>
              </a:rPr>
              <a:t>栋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智慧办</a:t>
            </a:r>
            <a:r>
              <a:rPr lang="zh-CN" altLang="en-US" dirty="0" smtClean="0">
                <a:solidFill>
                  <a:schemeClr val="bg1"/>
                </a:solidFill>
                <a:cs typeface="+mn-ea"/>
                <a:sym typeface="+mn-lt"/>
              </a:rPr>
              <a:t>公、</a:t>
            </a:r>
            <a:r>
              <a:rPr lang="en-US" altLang="zh-CN" dirty="0" smtClean="0">
                <a:solidFill>
                  <a:schemeClr val="bg1"/>
                </a:solidFill>
                <a:cs typeface="+mn-ea"/>
                <a:sym typeface="+mn-lt"/>
              </a:rPr>
              <a:t>16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栋商墅，兼济现代与简欧风格，简洁大气，匹配城市隐贵气度。</a:t>
            </a:r>
          </a:p>
          <a:p>
            <a:pPr algn="ctr"/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00533E90-4AF1-4F00-9807-F79B2E411298}"/>
              </a:ext>
            </a:extLst>
          </p:cNvPr>
          <p:cNvSpPr txBox="1"/>
          <p:nvPr/>
        </p:nvSpPr>
        <p:spPr>
          <a:xfrm>
            <a:off x="3895895" y="3465513"/>
            <a:ext cx="4400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高端翡翠系作品  首发崂山</a:t>
            </a:r>
          </a:p>
        </p:txBody>
      </p:sp>
    </p:spTree>
    <p:extLst>
      <p:ext uri="{BB962C8B-B14F-4D97-AF65-F5344CB8AC3E}">
        <p14:creationId xmlns="" xmlns:p14="http://schemas.microsoft.com/office/powerpoint/2010/main" val="2288662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="" xmlns:a16="http://schemas.microsoft.com/office/drawing/2014/main" id="{EE3FB4FC-5B1D-4A10-BD1D-B396DC73AA65}"/>
              </a:ext>
            </a:extLst>
          </p:cNvPr>
          <p:cNvSpPr/>
          <p:nvPr/>
        </p:nvSpPr>
        <p:spPr>
          <a:xfrm>
            <a:off x="0" y="5380672"/>
            <a:ext cx="12192000" cy="1477328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海尔地产把对中国顶级人居的思考融入建筑形制，精工淬炼传世山居，以翡翠链式排布，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33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栋高级住宅、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栋智慧办公楼、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1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栋公寓，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16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栋商墅，兼济现代与简欧风格，简洁大气，匹配城市隐贵气度。</a:t>
            </a:r>
          </a:p>
          <a:p>
            <a:pPr algn="ctr"/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5AF9169C-9A56-45C5-859D-5C0EA5F995A5}"/>
              </a:ext>
            </a:extLst>
          </p:cNvPr>
          <p:cNvSpPr txBox="1"/>
          <p:nvPr/>
        </p:nvSpPr>
        <p:spPr>
          <a:xfrm>
            <a:off x="3895895" y="5380672"/>
            <a:ext cx="4400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高端翡翠系作品  首发崂山</a:t>
            </a:r>
          </a:p>
        </p:txBody>
      </p:sp>
    </p:spTree>
    <p:extLst>
      <p:ext uri="{BB962C8B-B14F-4D97-AF65-F5344CB8AC3E}">
        <p14:creationId xmlns="" xmlns:p14="http://schemas.microsoft.com/office/powerpoint/2010/main" val="1270754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DCFFCE9-717D-4DE3-862A-E792AEFE35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352" b="8049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2268A8FA-A7CC-4D0A-8319-5580E196844F}"/>
              </a:ext>
            </a:extLst>
          </p:cNvPr>
          <p:cNvSpPr/>
          <p:nvPr/>
        </p:nvSpPr>
        <p:spPr>
          <a:xfrm>
            <a:off x="0" y="2548326"/>
            <a:ext cx="12192000" cy="2473379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2BD90979-B52C-46F9-9D52-1CF0556B9BF5}"/>
              </a:ext>
            </a:extLst>
          </p:cNvPr>
          <p:cNvSpPr/>
          <p:nvPr/>
        </p:nvSpPr>
        <p:spPr>
          <a:xfrm>
            <a:off x="394742" y="3667035"/>
            <a:ext cx="115224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塑造崂山创智谷首个</a:t>
            </a:r>
            <a:r>
              <a:rPr lang="en-US" altLang="zh-CN" dirty="0">
                <a:solidFill>
                  <a:schemeClr val="bg1"/>
                </a:solidFill>
              </a:rPr>
              <a:t>TOD+</a:t>
            </a:r>
            <a:r>
              <a:rPr lang="zh-CN" altLang="en-US" dirty="0">
                <a:solidFill>
                  <a:schemeClr val="bg1"/>
                </a:solidFill>
              </a:rPr>
              <a:t>海尔产城创融合的典范 </a:t>
            </a:r>
            <a:r>
              <a:rPr lang="en-US" altLang="zh-CN" dirty="0">
                <a:solidFill>
                  <a:schemeClr val="bg1"/>
                </a:solidFill>
              </a:rPr>
              <a:t>,</a:t>
            </a:r>
            <a:r>
              <a:rPr lang="zh-CN" altLang="en-US" dirty="0">
                <a:solidFill>
                  <a:schemeClr val="bg1"/>
                </a:solidFill>
              </a:rPr>
              <a:t>打造崂山西麓集智服引领、智研创业、智慧生活、智慧百年宅的第一个智慧云社区 创建青岛市第一个融合生态（山体）、人文（海大）的</a:t>
            </a:r>
            <a:r>
              <a:rPr lang="en-US" altLang="zh-CN" dirty="0">
                <a:solidFill>
                  <a:schemeClr val="bg1"/>
                </a:solidFill>
              </a:rPr>
              <a:t>TOD+</a:t>
            </a:r>
            <a:r>
              <a:rPr lang="zh-CN" altLang="en-US" dirty="0">
                <a:solidFill>
                  <a:schemeClr val="bg1"/>
                </a:solidFill>
              </a:rPr>
              <a:t>海尔云城项目 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="" xmlns:a16="http://schemas.microsoft.com/office/drawing/2014/main" id="{95C8E4DD-96F2-49F1-ACB9-577A8F843733}"/>
              </a:ext>
            </a:extLst>
          </p:cNvPr>
          <p:cNvCxnSpPr>
            <a:cxnSpLocks/>
          </p:cNvCxnSpPr>
          <p:nvPr/>
        </p:nvCxnSpPr>
        <p:spPr>
          <a:xfrm>
            <a:off x="3257864" y="4331141"/>
            <a:ext cx="505127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="" xmlns:a16="http://schemas.microsoft.com/office/drawing/2014/main" id="{1E25DC03-6065-4A7E-BCAD-66F660622349}"/>
              </a:ext>
            </a:extLst>
          </p:cNvPr>
          <p:cNvCxnSpPr>
            <a:cxnSpLocks/>
          </p:cNvCxnSpPr>
          <p:nvPr/>
        </p:nvCxnSpPr>
        <p:spPr>
          <a:xfrm>
            <a:off x="3365294" y="3481985"/>
            <a:ext cx="505127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88405B31-77C6-47C7-BD22-EB1B73EFF788}"/>
              </a:ext>
            </a:extLst>
          </p:cNvPr>
          <p:cNvSpPr txBox="1"/>
          <p:nvPr/>
        </p:nvSpPr>
        <p:spPr>
          <a:xfrm>
            <a:off x="1916959" y="2590690"/>
            <a:ext cx="7488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bg1"/>
                </a:solidFill>
                <a:cs typeface="+mn-ea"/>
                <a:sym typeface="+mn-lt"/>
              </a:rPr>
              <a:t>46</a:t>
            </a:r>
            <a:r>
              <a:rPr lang="zh-CN" altLang="en-US" sz="3600" b="1" dirty="0">
                <a:solidFill>
                  <a:schemeClr val="bg1"/>
                </a:solidFill>
                <a:cs typeface="+mn-ea"/>
                <a:sym typeface="+mn-lt"/>
              </a:rPr>
              <a:t>万方</a:t>
            </a:r>
            <a:r>
              <a:rPr lang="en-US" altLang="zh-CN" sz="3600" b="1" dirty="0">
                <a:solidFill>
                  <a:schemeClr val="bg1"/>
                </a:solidFill>
                <a:cs typeface="+mn-ea"/>
                <a:sym typeface="+mn-lt"/>
              </a:rPr>
              <a:t>TOD</a:t>
            </a:r>
            <a:r>
              <a:rPr lang="zh-CN" altLang="en-US" sz="3600" b="1" dirty="0">
                <a:solidFill>
                  <a:schemeClr val="bg1"/>
                </a:solidFill>
                <a:cs typeface="+mn-ea"/>
                <a:sym typeface="+mn-lt"/>
              </a:rPr>
              <a:t>智慧新城</a:t>
            </a:r>
          </a:p>
        </p:txBody>
      </p:sp>
    </p:spTree>
    <p:extLst>
      <p:ext uri="{BB962C8B-B14F-4D97-AF65-F5344CB8AC3E}">
        <p14:creationId xmlns="" xmlns:p14="http://schemas.microsoft.com/office/powerpoint/2010/main" val="2542377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BD09C07C-CF96-4B7F-ADAC-F17810EFC8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376" t="12347" r="1030" b="11001"/>
          <a:stretch/>
        </p:blipFill>
        <p:spPr>
          <a:xfrm>
            <a:off x="0" y="-89942"/>
            <a:ext cx="12192000" cy="694794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DE872BBD-F905-49AD-AC89-1C6E128857AD}"/>
              </a:ext>
            </a:extLst>
          </p:cNvPr>
          <p:cNvSpPr/>
          <p:nvPr/>
        </p:nvSpPr>
        <p:spPr>
          <a:xfrm>
            <a:off x="0" y="2649043"/>
            <a:ext cx="12192000" cy="1559914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DAF4BC81-9758-44B7-80C5-347BA00A9D49}"/>
              </a:ext>
            </a:extLst>
          </p:cNvPr>
          <p:cNvSpPr txBox="1"/>
          <p:nvPr/>
        </p:nvSpPr>
        <p:spPr>
          <a:xfrm>
            <a:off x="5016707" y="2987597"/>
            <a:ext cx="2538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海尔地产</a:t>
            </a:r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·</a:t>
            </a: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翡翠云城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9DAC3CD4-4ABD-4378-9909-9ADD15CCF27B}"/>
              </a:ext>
            </a:extLst>
          </p:cNvPr>
          <p:cNvSpPr txBox="1"/>
          <p:nvPr/>
        </p:nvSpPr>
        <p:spPr>
          <a:xfrm>
            <a:off x="4004871" y="3429000"/>
            <a:ext cx="4899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献给城市山海之上的名流显贵</a:t>
            </a:r>
          </a:p>
        </p:txBody>
      </p:sp>
    </p:spTree>
    <p:extLst>
      <p:ext uri="{BB962C8B-B14F-4D97-AF65-F5344CB8AC3E}">
        <p14:creationId xmlns="" xmlns:p14="http://schemas.microsoft.com/office/powerpoint/2010/main" val="219853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2427C3B-6E02-42F0-B4F6-F009F77A5DC3}"/>
              </a:ext>
            </a:extLst>
          </p:cNvPr>
          <p:cNvSpPr/>
          <p:nvPr/>
        </p:nvSpPr>
        <p:spPr>
          <a:xfrm>
            <a:off x="3154258" y="3115423"/>
            <a:ext cx="5883483" cy="1335039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 useBgFill="1">
        <p:nvSpPr>
          <p:cNvPr id="2" name="文本框 1">
            <a:extLst>
              <a:ext uri="{FF2B5EF4-FFF2-40B4-BE49-F238E27FC236}">
                <a16:creationId xmlns="" xmlns:a16="http://schemas.microsoft.com/office/drawing/2014/main" id="{0449F8F3-C366-4D1A-B864-DD0EB9C7F2D9}"/>
              </a:ext>
            </a:extLst>
          </p:cNvPr>
          <p:cNvSpPr txBox="1"/>
          <p:nvPr/>
        </p:nvSpPr>
        <p:spPr>
          <a:xfrm>
            <a:off x="4971736" y="2792552"/>
            <a:ext cx="2248525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cs typeface="+mn-ea"/>
                <a:sym typeface="+mn-lt"/>
              </a:rPr>
              <a:t>第三章</a:t>
            </a:r>
            <a:endParaRPr lang="zh-CN" altLang="en-US" sz="4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FA802822-0D9E-4D52-8857-7A0F06A92CD9}"/>
              </a:ext>
            </a:extLst>
          </p:cNvPr>
          <p:cNvSpPr txBox="1"/>
          <p:nvPr/>
        </p:nvSpPr>
        <p:spPr>
          <a:xfrm>
            <a:off x="3822236" y="3429000"/>
            <a:ext cx="4547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cs typeface="+mn-ea"/>
                <a:sym typeface="+mn-lt"/>
              </a:rPr>
              <a:t>   翡凡生活画卷</a:t>
            </a:r>
          </a:p>
        </p:txBody>
      </p:sp>
    </p:spTree>
    <p:extLst>
      <p:ext uri="{BB962C8B-B14F-4D97-AF65-F5344CB8AC3E}">
        <p14:creationId xmlns="" xmlns:p14="http://schemas.microsoft.com/office/powerpoint/2010/main" val="222773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964DAD04-A935-41C1-ACBC-9DA4610FDC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566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702308" y="1080516"/>
            <a:ext cx="5012436" cy="2769870"/>
            <a:chOff x="1434" y="1418"/>
            <a:chExt cx="6578" cy="3635"/>
          </a:xfrm>
        </p:grpSpPr>
        <p:sp>
          <p:nvSpPr>
            <p:cNvPr id="4" name="文本框 3"/>
            <p:cNvSpPr txBox="1"/>
            <p:nvPr/>
          </p:nvSpPr>
          <p:spPr>
            <a:xfrm>
              <a:off x="1434" y="1418"/>
              <a:ext cx="3626" cy="3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336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山</a:t>
              </a:r>
            </a:p>
            <a:p>
              <a:pPr>
                <a:lnSpc>
                  <a:spcPct val="125000"/>
                </a:lnSpc>
              </a:pPr>
              <a:r>
                <a:rPr lang="zh-CN" altLang="en-US" sz="336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林</a:t>
              </a:r>
            </a:p>
            <a:p>
              <a:pPr>
                <a:lnSpc>
                  <a:spcPct val="125000"/>
                </a:lnSpc>
              </a:pPr>
              <a:r>
                <a:rPr lang="zh-CN" altLang="zh-CN" sz="336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之</a:t>
              </a:r>
            </a:p>
            <a:p>
              <a:pPr>
                <a:lnSpc>
                  <a:spcPct val="100000"/>
                </a:lnSpc>
              </a:pPr>
              <a:r>
                <a:rPr lang="zh-CN" altLang="en-US" sz="48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趣</a:t>
              </a: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2308" y="2175"/>
              <a:ext cx="5704" cy="1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4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漫步山林间，与山间温柔的小兽邂逅，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144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听群鸟啁啾的和鸣；兴致来了，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144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来一场山间探险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316484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0C056533-C604-44AE-9671-5BD6A29ECF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0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7427214" y="1195578"/>
            <a:ext cx="2338578" cy="2870454"/>
            <a:chOff x="631" y="4491"/>
            <a:chExt cx="3069" cy="3767"/>
          </a:xfrm>
        </p:grpSpPr>
        <p:sp>
          <p:nvSpPr>
            <p:cNvPr id="7" name="文本框 6"/>
            <p:cNvSpPr txBox="1"/>
            <p:nvPr/>
          </p:nvSpPr>
          <p:spPr>
            <a:xfrm>
              <a:off x="2497" y="4491"/>
              <a:ext cx="1203" cy="3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3360" b="1" dirty="0">
                  <a:cs typeface="+mn-ea"/>
                  <a:sym typeface="+mn-lt"/>
                </a:rPr>
                <a:t>戏水之</a:t>
              </a:r>
              <a:r>
                <a:rPr lang="zh-CN" altLang="en-US" sz="4800" b="1" dirty="0">
                  <a:cs typeface="+mn-ea"/>
                  <a:sym typeface="+mn-lt"/>
                </a:rPr>
                <a:t>畅</a:t>
              </a:r>
              <a:endParaRPr lang="zh-CN" altLang="en-US" sz="3360" b="1" dirty="0">
                <a:cs typeface="+mn-ea"/>
                <a:sym typeface="+mn-lt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31" y="5037"/>
              <a:ext cx="1987" cy="2801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40" dirty="0">
                  <a:cs typeface="+mn-ea"/>
                  <a:sym typeface="+mn-lt"/>
                </a:rPr>
                <a:t>在艳阳高照的盛夏，牵着孩子的小手散步，和海风撞个满怀。社区泳池里享扎猛子的</a:t>
              </a:r>
              <a:r>
                <a:rPr lang="zh-CN" altLang="en-US" sz="1440" dirty="0">
                  <a:latin typeface="方正宋刻本秀楷简体" panose="02000000000000000000" pitchFamily="2" charset="-122"/>
                  <a:ea typeface="方正宋刻本秀楷简体" panose="02000000000000000000" pitchFamily="2" charset="-122"/>
                  <a:cs typeface="+mn-ea"/>
                  <a:sym typeface="+mn-lt"/>
                </a:rPr>
                <a:t>快乐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411691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C04DD08D-F19D-491C-AB9E-4D8A1D708C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854"/>
          <a:stretch/>
        </p:blipFill>
        <p:spPr>
          <a:xfrm>
            <a:off x="0" y="0"/>
            <a:ext cx="12192000" cy="695404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DB44861F-51EE-4062-B6D6-B1FE89D5A380}"/>
              </a:ext>
            </a:extLst>
          </p:cNvPr>
          <p:cNvSpPr/>
          <p:nvPr/>
        </p:nvSpPr>
        <p:spPr>
          <a:xfrm>
            <a:off x="1382769" y="199037"/>
            <a:ext cx="3110746" cy="3629203"/>
          </a:xfrm>
          <a:prstGeom prst="rect">
            <a:avLst/>
          </a:prstGeom>
          <a:solidFill>
            <a:schemeClr val="tx1">
              <a:lumMod val="65000"/>
              <a:lumOff val="3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>
              <a:cs typeface="+mn-ea"/>
              <a:sym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470661" y="953262"/>
            <a:ext cx="3022854" cy="1786128"/>
            <a:chOff x="1818" y="1198"/>
            <a:chExt cx="3967" cy="2344"/>
          </a:xfrm>
        </p:grpSpPr>
        <p:sp>
          <p:nvSpPr>
            <p:cNvPr id="3" name="文本框 2"/>
            <p:cNvSpPr txBox="1"/>
            <p:nvPr/>
          </p:nvSpPr>
          <p:spPr>
            <a:xfrm>
              <a:off x="1818" y="2164"/>
              <a:ext cx="3967" cy="137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4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登山、游泳、散步、打太极拳</a:t>
              </a:r>
              <a:r>
                <a:rPr lang="en-US" altLang="zh-CN" sz="144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…….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144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在运动中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144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与另一个自己不期而遇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818" y="1198"/>
              <a:ext cx="3175" cy="2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>
                <a:lnSpc>
                  <a:spcPct val="125000"/>
                </a:lnSpc>
              </a:pPr>
              <a:r>
                <a:rPr lang="zh-CN" altLang="en-US" sz="336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运动</a:t>
              </a:r>
              <a:r>
                <a:rPr lang="zh-CN" altLang="zh-CN" sz="336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之</a:t>
              </a:r>
              <a:r>
                <a:rPr lang="zh-CN" altLang="en-US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氧</a:t>
              </a:r>
              <a:endParaRPr lang="zh-CN" altLang="zh-CN" sz="336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  <a:p>
              <a:pPr algn="dist">
                <a:lnSpc>
                  <a:spcPct val="125000"/>
                </a:lnSpc>
              </a:pPr>
              <a:endParaRPr lang="zh-CN" altLang="en-US" sz="432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84319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D1EAE641-1C64-4CAC-83AD-40FEBE1698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0" y="-1"/>
            <a:ext cx="12203530" cy="685800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80160" y="423597"/>
            <a:ext cx="2430780" cy="3089148"/>
            <a:chOff x="3008" y="1964"/>
            <a:chExt cx="3190" cy="4054"/>
          </a:xfrm>
        </p:grpSpPr>
        <p:sp>
          <p:nvSpPr>
            <p:cNvPr id="100" name="文本框 99"/>
            <p:cNvSpPr txBox="1"/>
            <p:nvPr/>
          </p:nvSpPr>
          <p:spPr>
            <a:xfrm>
              <a:off x="3008" y="2682"/>
              <a:ext cx="1987" cy="2595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40" dirty="0">
                  <a:solidFill>
                    <a:schemeClr val="bg1"/>
                  </a:solidFill>
                  <a:cs typeface="+mn-ea"/>
                  <a:sym typeface="+mn-lt"/>
                </a:rPr>
                <a:t>在云城街区私享餐厅，品尝来自异域的风味，让味蕾绽放在美好的瞬间</a:t>
              </a:r>
              <a:endParaRPr lang="en-US" altLang="zh-CN" sz="144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995" y="1964"/>
              <a:ext cx="1203" cy="4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3360" b="1" dirty="0">
                  <a:solidFill>
                    <a:schemeClr val="bg1"/>
                  </a:solidFill>
                  <a:cs typeface="+mn-ea"/>
                  <a:sym typeface="+mn-lt"/>
                </a:rPr>
                <a:t>美食之</a:t>
              </a:r>
              <a:r>
                <a:rPr lang="zh-CN" altLang="en-US" sz="6000" b="1" dirty="0">
                  <a:solidFill>
                    <a:schemeClr val="bg1"/>
                  </a:solidFill>
                  <a:cs typeface="+mn-ea"/>
                  <a:sym typeface="+mn-lt"/>
                </a:rPr>
                <a:t>味</a:t>
              </a:r>
              <a:endParaRPr lang="zh-CN" altLang="en-US" sz="336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57147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090A0C7C-5340-45A1-8AD2-BED860B8BE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566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380199" y="491074"/>
            <a:ext cx="3110746" cy="3629203"/>
          </a:xfrm>
          <a:prstGeom prst="rect">
            <a:avLst/>
          </a:prstGeom>
          <a:solidFill>
            <a:schemeClr val="tx1">
              <a:lumMod val="65000"/>
              <a:lumOff val="3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 dirty="0"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289415" y="1050821"/>
            <a:ext cx="1846659" cy="2743200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40" dirty="0">
                <a:solidFill>
                  <a:schemeClr val="bg1"/>
                </a:solidFill>
                <a:cs typeface="+mn-ea"/>
                <a:sym typeface="+mn-lt"/>
              </a:rPr>
              <a:t>在云城街区，</a:t>
            </a:r>
          </a:p>
          <a:p>
            <a:pPr>
              <a:lnSpc>
                <a:spcPct val="150000"/>
              </a:lnSpc>
            </a:pPr>
            <a:r>
              <a:rPr lang="zh-CN" altLang="en-US" sz="1440" dirty="0">
                <a:solidFill>
                  <a:schemeClr val="bg1"/>
                </a:solidFill>
                <a:cs typeface="+mn-ea"/>
                <a:sym typeface="+mn-lt"/>
              </a:rPr>
              <a:t>发现最新款的时装，</a:t>
            </a:r>
          </a:p>
          <a:p>
            <a:pPr>
              <a:lnSpc>
                <a:spcPct val="150000"/>
              </a:lnSpc>
            </a:pPr>
            <a:r>
              <a:rPr lang="zh-CN" altLang="en-US" sz="1440" dirty="0">
                <a:solidFill>
                  <a:schemeClr val="bg1"/>
                </a:solidFill>
                <a:cs typeface="+mn-ea"/>
                <a:sym typeface="+mn-lt"/>
              </a:rPr>
              <a:t>在回家的路上，</a:t>
            </a:r>
          </a:p>
          <a:p>
            <a:pPr>
              <a:lnSpc>
                <a:spcPct val="150000"/>
              </a:lnSpc>
            </a:pPr>
            <a:r>
              <a:rPr lang="zh-CN" altLang="en-US" sz="1440" dirty="0">
                <a:solidFill>
                  <a:schemeClr val="bg1"/>
                </a:solidFill>
                <a:cs typeface="+mn-ea"/>
                <a:sym typeface="+mn-lt"/>
              </a:rPr>
              <a:t>邂逅那双心仪已久的</a:t>
            </a:r>
          </a:p>
          <a:p>
            <a:pPr>
              <a:lnSpc>
                <a:spcPct val="150000"/>
              </a:lnSpc>
            </a:pPr>
            <a:r>
              <a:rPr lang="zh-CN" altLang="en-US" sz="1440" dirty="0">
                <a:solidFill>
                  <a:schemeClr val="bg1"/>
                </a:solidFill>
                <a:cs typeface="+mn-ea"/>
                <a:sym typeface="+mn-lt"/>
              </a:rPr>
              <a:t>高跟鞋</a:t>
            </a:r>
            <a:r>
              <a:rPr lang="en-US" altLang="zh-CN" sz="1440" dirty="0">
                <a:solidFill>
                  <a:schemeClr val="bg1"/>
                </a:solidFill>
                <a:cs typeface="+mn-ea"/>
                <a:sym typeface="+mn-lt"/>
              </a:rPr>
              <a:t>…….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689111" y="808726"/>
            <a:ext cx="744474" cy="297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36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时尚之</a:t>
            </a:r>
            <a:r>
              <a:rPr lang="zh-CN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都</a:t>
            </a:r>
            <a:endParaRPr lang="zh-CN" altLang="en-US" sz="336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652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4BEABB4F-69EA-44E0-A04E-A2E8E86B4B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" b="1566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8600694" y="1017270"/>
            <a:ext cx="2338578" cy="3089148"/>
            <a:chOff x="631" y="4491"/>
            <a:chExt cx="3069" cy="4054"/>
          </a:xfrm>
        </p:grpSpPr>
        <p:sp>
          <p:nvSpPr>
            <p:cNvPr id="7" name="文本框 6"/>
            <p:cNvSpPr txBox="1"/>
            <p:nvPr/>
          </p:nvSpPr>
          <p:spPr>
            <a:xfrm>
              <a:off x="2497" y="4491"/>
              <a:ext cx="1203" cy="4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3360" b="1" dirty="0">
                  <a:solidFill>
                    <a:schemeClr val="bg1"/>
                  </a:solidFill>
                  <a:cs typeface="+mn-ea"/>
                  <a:sym typeface="+mn-lt"/>
                </a:rPr>
                <a:t>圈层之</a:t>
              </a:r>
              <a:r>
                <a:rPr lang="zh-CN" altLang="en-US" sz="6000" b="1" dirty="0">
                  <a:solidFill>
                    <a:schemeClr val="bg1"/>
                  </a:solidFill>
                  <a:cs typeface="+mn-ea"/>
                  <a:sym typeface="+mn-lt"/>
                </a:rPr>
                <a:t>志</a:t>
              </a:r>
              <a:endParaRPr lang="zh-CN" altLang="en-US" sz="336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31" y="5037"/>
              <a:ext cx="1987" cy="2801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40" dirty="0">
                  <a:solidFill>
                    <a:schemeClr val="bg1"/>
                  </a:solidFill>
                  <a:cs typeface="+mn-ea"/>
                  <a:sym typeface="+mn-lt"/>
                </a:rPr>
                <a:t>谈笑有鸿儒，往来无白丁，云城里的一次点头，露台上的一个碰杯，都是心与心的彼此映照。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285261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89DC7B2A-DC09-4739-85A6-D4D859A957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635" b="78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101485" y="532932"/>
            <a:ext cx="916686" cy="3194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36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天伦之</a:t>
            </a:r>
            <a:r>
              <a:rPr lang="zh-CN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乐</a:t>
            </a:r>
            <a:endParaRPr lang="zh-CN" altLang="en-US" sz="336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25644" y="665489"/>
            <a:ext cx="1514261" cy="2929544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endParaRPr lang="zh-CN" altLang="zh-CN" sz="1440" dirty="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440" dirty="0">
                <a:solidFill>
                  <a:schemeClr val="bg1"/>
                </a:solidFill>
                <a:cs typeface="+mn-ea"/>
                <a:sym typeface="+mn-lt"/>
              </a:rPr>
              <a:t>社区</a:t>
            </a:r>
            <a:r>
              <a:rPr lang="zh-CN" altLang="zh-CN" sz="1440" dirty="0">
                <a:solidFill>
                  <a:schemeClr val="bg1"/>
                </a:solidFill>
                <a:cs typeface="+mn-ea"/>
                <a:sym typeface="+mn-lt"/>
              </a:rPr>
              <a:t>承载着</a:t>
            </a:r>
            <a:r>
              <a:rPr lang="zh-CN" altLang="en-US" sz="1440" dirty="0">
                <a:solidFill>
                  <a:schemeClr val="bg1"/>
                </a:solidFill>
                <a:cs typeface="+mn-ea"/>
                <a:sym typeface="+mn-lt"/>
              </a:rPr>
              <a:t>全家人的</a:t>
            </a:r>
            <a:r>
              <a:rPr lang="zh-CN" altLang="zh-CN" sz="1440" dirty="0">
                <a:solidFill>
                  <a:schemeClr val="bg1"/>
                </a:solidFill>
                <a:cs typeface="+mn-ea"/>
                <a:sym typeface="+mn-lt"/>
              </a:rPr>
              <a:t>“</a:t>
            </a:r>
            <a:r>
              <a:rPr lang="zh-CN" altLang="en-US" sz="1440" dirty="0">
                <a:solidFill>
                  <a:schemeClr val="bg1"/>
                </a:solidFill>
                <a:cs typeface="+mn-ea"/>
                <a:sym typeface="+mn-lt"/>
              </a:rPr>
              <a:t>生活理想</a:t>
            </a:r>
            <a:r>
              <a:rPr lang="en-US" altLang="zh-CN" sz="1440" dirty="0">
                <a:solidFill>
                  <a:schemeClr val="bg1"/>
                </a:solidFill>
                <a:cs typeface="+mn-ea"/>
                <a:sym typeface="+mn-lt"/>
              </a:rPr>
              <a:t>”</a:t>
            </a:r>
            <a:r>
              <a:rPr lang="zh-CN" altLang="en-US" sz="1440" dirty="0">
                <a:solidFill>
                  <a:schemeClr val="bg1"/>
                </a:solidFill>
                <a:cs typeface="+mn-ea"/>
                <a:sym typeface="+mn-lt"/>
              </a:rPr>
              <a:t> 一个</a:t>
            </a:r>
            <a:r>
              <a:rPr lang="zh-CN" altLang="zh-CN" sz="1440" dirty="0">
                <a:solidFill>
                  <a:schemeClr val="bg1"/>
                </a:solidFill>
                <a:cs typeface="+mn-ea"/>
                <a:sym typeface="+mn-lt"/>
              </a:rPr>
              <a:t>围合起家庭的欢乐场，</a:t>
            </a:r>
            <a:r>
              <a:rPr lang="zh-CN" altLang="en-US" sz="1440" dirty="0">
                <a:solidFill>
                  <a:schemeClr val="bg1"/>
                </a:solidFill>
                <a:cs typeface="+mn-ea"/>
                <a:sym typeface="+mn-lt"/>
              </a:rPr>
              <a:t>全</a:t>
            </a:r>
            <a:r>
              <a:rPr lang="zh-CN" altLang="zh-CN" sz="1440" dirty="0">
                <a:solidFill>
                  <a:schemeClr val="bg1"/>
                </a:solidFill>
                <a:cs typeface="+mn-ea"/>
                <a:sym typeface="+mn-lt"/>
              </a:rPr>
              <a:t>家人的意趣，都在这里找到落点。</a:t>
            </a:r>
          </a:p>
        </p:txBody>
      </p:sp>
    </p:spTree>
    <p:extLst>
      <p:ext uri="{BB962C8B-B14F-4D97-AF65-F5344CB8AC3E}">
        <p14:creationId xmlns="" xmlns:p14="http://schemas.microsoft.com/office/powerpoint/2010/main" val="262986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6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2427C3B-6E02-42F0-B4F6-F009F77A5DC3}"/>
              </a:ext>
            </a:extLst>
          </p:cNvPr>
          <p:cNvSpPr/>
          <p:nvPr/>
        </p:nvSpPr>
        <p:spPr>
          <a:xfrm>
            <a:off x="3154258" y="3115423"/>
            <a:ext cx="5883483" cy="1335039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 useBgFill="1">
        <p:nvSpPr>
          <p:cNvPr id="2" name="文本框 1">
            <a:extLst>
              <a:ext uri="{FF2B5EF4-FFF2-40B4-BE49-F238E27FC236}">
                <a16:creationId xmlns="" xmlns:a16="http://schemas.microsoft.com/office/drawing/2014/main" id="{0449F8F3-C366-4D1A-B864-DD0EB9C7F2D9}"/>
              </a:ext>
            </a:extLst>
          </p:cNvPr>
          <p:cNvSpPr txBox="1"/>
          <p:nvPr/>
        </p:nvSpPr>
        <p:spPr>
          <a:xfrm>
            <a:off x="4971736" y="2792552"/>
            <a:ext cx="2248525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cs typeface="+mn-ea"/>
                <a:sym typeface="+mn-lt"/>
              </a:rPr>
              <a:t>第五章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FA802822-0D9E-4D52-8857-7A0F06A92CD9}"/>
              </a:ext>
            </a:extLst>
          </p:cNvPr>
          <p:cNvSpPr txBox="1"/>
          <p:nvPr/>
        </p:nvSpPr>
        <p:spPr>
          <a:xfrm>
            <a:off x="4197246" y="3488233"/>
            <a:ext cx="4009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cs typeface="+mn-ea"/>
                <a:sym typeface="+mn-lt"/>
              </a:rPr>
              <a:t>宽居户型品鉴</a:t>
            </a:r>
          </a:p>
        </p:txBody>
      </p:sp>
    </p:spTree>
    <p:extLst>
      <p:ext uri="{BB962C8B-B14F-4D97-AF65-F5344CB8AC3E}">
        <p14:creationId xmlns="" xmlns:p14="http://schemas.microsoft.com/office/powerpoint/2010/main" val="284062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38671F8D-1D60-43DC-9E17-5DA620DAB2A2}"/>
              </a:ext>
            </a:extLst>
          </p:cNvPr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2" name="图片 1">
              <a:extLst>
                <a:ext uri="{FF2B5EF4-FFF2-40B4-BE49-F238E27FC236}">
                  <a16:creationId xmlns="" xmlns:a16="http://schemas.microsoft.com/office/drawing/2014/main" id="{A8551A36-CFE7-4C7C-9335-171AEC797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557" y="0"/>
              <a:ext cx="10988885" cy="6858000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="" xmlns:a16="http://schemas.microsoft.com/office/drawing/2014/main" id="{B9E96A78-6580-4474-A03A-0F639EF0D95D}"/>
                </a:ext>
              </a:extLst>
            </p:cNvPr>
            <p:cNvSpPr/>
            <p:nvPr/>
          </p:nvSpPr>
          <p:spPr>
            <a:xfrm>
              <a:off x="0" y="0"/>
              <a:ext cx="601557" cy="6858000"/>
            </a:xfrm>
            <a:prstGeom prst="rect">
              <a:avLst/>
            </a:prstGeom>
            <a:solidFill>
              <a:srgbClr val="FBF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7D57B0DC-FADA-4A07-9DA7-4BE9D0C70F7B}"/>
                </a:ext>
              </a:extLst>
            </p:cNvPr>
            <p:cNvSpPr/>
            <p:nvPr/>
          </p:nvSpPr>
          <p:spPr>
            <a:xfrm>
              <a:off x="11590442" y="0"/>
              <a:ext cx="601557" cy="6858000"/>
            </a:xfrm>
            <a:prstGeom prst="rect">
              <a:avLst/>
            </a:prstGeom>
            <a:solidFill>
              <a:srgbClr val="FBF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57556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5CAB21C6-CF38-4A32-9D4B-CA65C3A47574}"/>
              </a:ext>
            </a:extLst>
          </p:cNvPr>
          <p:cNvSpPr txBox="1"/>
          <p:nvPr/>
        </p:nvSpPr>
        <p:spPr>
          <a:xfrm>
            <a:off x="404733" y="2409101"/>
            <a:ext cx="4766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青岛地产旗舰  潜心雕琢精品</a:t>
            </a:r>
            <a:endParaRPr lang="en-US" altLang="zh-CN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4DD1C3F2-A5FC-4B42-B8AD-A260F6873141}"/>
              </a:ext>
            </a:extLst>
          </p:cNvPr>
          <p:cNvSpPr/>
          <p:nvPr/>
        </p:nvSpPr>
        <p:spPr>
          <a:xfrm>
            <a:off x="404733" y="3055443"/>
            <a:ext cx="45720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作为本土地产标杆，海尔地产始终坚守品牌社会责任感，倾力筑就城市理想。以前瞻者眼光布局全国，匠心打造人居精品。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2018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年择址崂山贵脉，揽纳城市顶级资源，重新定义岛城人居封面。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="" xmlns:a16="http://schemas.microsoft.com/office/drawing/2014/main" id="{3A8C621A-6844-4555-8C3E-A7EAB3657566}"/>
              </a:ext>
            </a:extLst>
          </p:cNvPr>
          <p:cNvCxnSpPr>
            <a:cxnSpLocks/>
          </p:cNvCxnSpPr>
          <p:nvPr/>
        </p:nvCxnSpPr>
        <p:spPr>
          <a:xfrm>
            <a:off x="404733" y="4532771"/>
            <a:ext cx="457200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="" xmlns:a16="http://schemas.microsoft.com/office/drawing/2014/main" id="{8CF0168C-0F7D-469B-948C-203E2B634ABC}"/>
              </a:ext>
            </a:extLst>
          </p:cNvPr>
          <p:cNvCxnSpPr>
            <a:cxnSpLocks/>
          </p:cNvCxnSpPr>
          <p:nvPr/>
        </p:nvCxnSpPr>
        <p:spPr>
          <a:xfrm>
            <a:off x="404733" y="3055443"/>
            <a:ext cx="457200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96381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350AE9A5-83C5-412D-BF20-3409E1BD69EB}"/>
              </a:ext>
            </a:extLst>
          </p:cNvPr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2" name="图片 1">
              <a:extLst>
                <a:ext uri="{FF2B5EF4-FFF2-40B4-BE49-F238E27FC236}">
                  <a16:creationId xmlns="" xmlns:a16="http://schemas.microsoft.com/office/drawing/2014/main" id="{F9A46B7E-1DF3-4BA1-A45A-73CD96A61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811" y="0"/>
              <a:ext cx="10900377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FC8CD27C-12FF-4AF2-B39B-4ECFB198733C}"/>
                </a:ext>
              </a:extLst>
            </p:cNvPr>
            <p:cNvSpPr/>
            <p:nvPr/>
          </p:nvSpPr>
          <p:spPr>
            <a:xfrm>
              <a:off x="0" y="0"/>
              <a:ext cx="645811" cy="6858000"/>
            </a:xfrm>
            <a:prstGeom prst="rect">
              <a:avLst/>
            </a:prstGeom>
            <a:solidFill>
              <a:srgbClr val="FBF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="" xmlns:a16="http://schemas.microsoft.com/office/drawing/2014/main" id="{360F5DC0-DB51-4D8F-BC36-DB2E33B695EF}"/>
                </a:ext>
              </a:extLst>
            </p:cNvPr>
            <p:cNvSpPr/>
            <p:nvPr/>
          </p:nvSpPr>
          <p:spPr>
            <a:xfrm>
              <a:off x="11546188" y="0"/>
              <a:ext cx="645811" cy="6858000"/>
            </a:xfrm>
            <a:prstGeom prst="rect">
              <a:avLst/>
            </a:prstGeom>
            <a:solidFill>
              <a:srgbClr val="FBF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4920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84A0769A-8252-453E-A5E7-A0FEEAFA257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39510265-D84B-4719-8736-88F74FA66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438" y="0"/>
              <a:ext cx="10737124" cy="6858000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929D34DC-251E-4CF6-B4B8-D2B3BE9BE06B}"/>
                </a:ext>
              </a:extLst>
            </p:cNvPr>
            <p:cNvSpPr/>
            <p:nvPr/>
          </p:nvSpPr>
          <p:spPr>
            <a:xfrm>
              <a:off x="0" y="0"/>
              <a:ext cx="869430" cy="6858000"/>
            </a:xfrm>
            <a:prstGeom prst="rect">
              <a:avLst/>
            </a:prstGeom>
            <a:solidFill>
              <a:srgbClr val="FBF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91CEF6B6-AB51-43A6-AE2C-7737AD45F7EC}"/>
                </a:ext>
              </a:extLst>
            </p:cNvPr>
            <p:cNvSpPr/>
            <p:nvPr/>
          </p:nvSpPr>
          <p:spPr>
            <a:xfrm>
              <a:off x="11464562" y="0"/>
              <a:ext cx="727438" cy="6858000"/>
            </a:xfrm>
            <a:prstGeom prst="rect">
              <a:avLst/>
            </a:prstGeom>
            <a:solidFill>
              <a:srgbClr val="FBF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16268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>
            <a:extLst>
              <a:ext uri="{FF2B5EF4-FFF2-40B4-BE49-F238E27FC236}">
                <a16:creationId xmlns="" xmlns:a16="http://schemas.microsoft.com/office/drawing/2014/main" id="{CC7E4225-13B1-441F-9F6E-1E8C38E8AD42}"/>
              </a:ext>
            </a:extLst>
          </p:cNvPr>
          <p:cNvSpPr/>
          <p:nvPr/>
        </p:nvSpPr>
        <p:spPr>
          <a:xfrm>
            <a:off x="-1" y="-105028"/>
            <a:ext cx="12306925" cy="6963027"/>
          </a:xfrm>
          <a:custGeom>
            <a:avLst/>
            <a:gdLst>
              <a:gd name="connsiteX0" fmla="*/ 0 w 12185904"/>
              <a:gd name="connsiteY0" fmla="*/ 0 h 6858000"/>
              <a:gd name="connsiteX1" fmla="*/ 12185904 w 12185904"/>
              <a:gd name="connsiteY1" fmla="*/ 0 h 6858000"/>
              <a:gd name="connsiteX2" fmla="*/ 12185904 w 12185904"/>
              <a:gd name="connsiteY2" fmla="*/ 6858000 h 6858000"/>
              <a:gd name="connsiteX3" fmla="*/ 0 w 1218590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5904" h="6858000">
                <a:moveTo>
                  <a:pt x="0" y="0"/>
                </a:moveTo>
                <a:lnTo>
                  <a:pt x="12185904" y="0"/>
                </a:lnTo>
                <a:lnTo>
                  <a:pt x="1218590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32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2E13C898-7A2E-4FAE-A360-BE391548BAEB}"/>
              </a:ext>
            </a:extLst>
          </p:cNvPr>
          <p:cNvSpPr txBox="1"/>
          <p:nvPr/>
        </p:nvSpPr>
        <p:spPr>
          <a:xfrm>
            <a:off x="3552670" y="2799820"/>
            <a:ext cx="6310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cs typeface="+mn-ea"/>
                <a:sym typeface="+mn-lt"/>
              </a:rPr>
              <a:t>海尔地产</a:t>
            </a:r>
            <a:r>
              <a:rPr lang="en-US" altLang="zh-CN" sz="4800" b="1" dirty="0">
                <a:solidFill>
                  <a:schemeClr val="bg1"/>
                </a:solidFill>
                <a:cs typeface="+mn-ea"/>
                <a:sym typeface="+mn-lt"/>
              </a:rPr>
              <a:t>·</a:t>
            </a:r>
            <a:r>
              <a:rPr lang="zh-CN" altLang="en-US" sz="4800" b="1" dirty="0">
                <a:solidFill>
                  <a:schemeClr val="bg1"/>
                </a:solidFill>
                <a:cs typeface="+mn-ea"/>
                <a:sym typeface="+mn-lt"/>
              </a:rPr>
              <a:t>翡翠云城 </a:t>
            </a:r>
            <a:endParaRPr lang="en-US" altLang="zh-CN" sz="4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AC1DF165-9709-4740-9F04-195380FEEAC7}"/>
              </a:ext>
            </a:extLst>
          </p:cNvPr>
          <p:cNvSpPr/>
          <p:nvPr/>
        </p:nvSpPr>
        <p:spPr>
          <a:xfrm>
            <a:off x="4525451" y="2182733"/>
            <a:ext cx="32560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翡凡人生  自此开端</a:t>
            </a:r>
            <a:endParaRPr lang="en-US" altLang="zh-CN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46653944-5B84-481C-AF34-BB60165651F7}"/>
              </a:ext>
            </a:extLst>
          </p:cNvPr>
          <p:cNvSpPr/>
          <p:nvPr/>
        </p:nvSpPr>
        <p:spPr>
          <a:xfrm>
            <a:off x="3048000" y="384768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恭迎睿鉴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="" xmlns:a16="http://schemas.microsoft.com/office/drawing/2014/main" id="{628C1842-588E-40C3-B695-94614B67AFA6}"/>
              </a:ext>
            </a:extLst>
          </p:cNvPr>
          <p:cNvCxnSpPr/>
          <p:nvPr/>
        </p:nvCxnSpPr>
        <p:spPr>
          <a:xfrm>
            <a:off x="4706911" y="4032354"/>
            <a:ext cx="83945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="" xmlns:a16="http://schemas.microsoft.com/office/drawing/2014/main" id="{E92E1753-3FE8-4FED-BA1F-604D461965CB}"/>
              </a:ext>
            </a:extLst>
          </p:cNvPr>
          <p:cNvCxnSpPr>
            <a:cxnSpLocks/>
          </p:cNvCxnSpPr>
          <p:nvPr/>
        </p:nvCxnSpPr>
        <p:spPr>
          <a:xfrm flipH="1">
            <a:off x="6655632" y="4032354"/>
            <a:ext cx="83945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0214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2427C3B-6E02-42F0-B4F6-F009F77A5DC3}"/>
              </a:ext>
            </a:extLst>
          </p:cNvPr>
          <p:cNvSpPr/>
          <p:nvPr/>
        </p:nvSpPr>
        <p:spPr>
          <a:xfrm>
            <a:off x="3154258" y="3115423"/>
            <a:ext cx="5883483" cy="1335039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 useBgFill="1">
        <p:nvSpPr>
          <p:cNvPr id="2" name="文本框 1">
            <a:extLst>
              <a:ext uri="{FF2B5EF4-FFF2-40B4-BE49-F238E27FC236}">
                <a16:creationId xmlns="" xmlns:a16="http://schemas.microsoft.com/office/drawing/2014/main" id="{0449F8F3-C366-4D1A-B864-DD0EB9C7F2D9}"/>
              </a:ext>
            </a:extLst>
          </p:cNvPr>
          <p:cNvSpPr txBox="1"/>
          <p:nvPr/>
        </p:nvSpPr>
        <p:spPr>
          <a:xfrm>
            <a:off x="4971736" y="2792552"/>
            <a:ext cx="2248525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cs typeface="+mn-ea"/>
                <a:sym typeface="+mn-lt"/>
              </a:rPr>
              <a:t>第一章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FA802822-0D9E-4D52-8857-7A0F06A92CD9}"/>
              </a:ext>
            </a:extLst>
          </p:cNvPr>
          <p:cNvSpPr txBox="1"/>
          <p:nvPr/>
        </p:nvSpPr>
        <p:spPr>
          <a:xfrm>
            <a:off x="4428676" y="3483288"/>
            <a:ext cx="4010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cs typeface="+mn-ea"/>
                <a:sym typeface="+mn-lt"/>
              </a:rPr>
              <a:t>执掌一城繁华</a:t>
            </a:r>
          </a:p>
        </p:txBody>
      </p:sp>
    </p:spTree>
    <p:extLst>
      <p:ext uri="{BB962C8B-B14F-4D97-AF65-F5344CB8AC3E}">
        <p14:creationId xmlns="" xmlns:p14="http://schemas.microsoft.com/office/powerpoint/2010/main" val="30784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CD33BB3C-359C-4A6C-B122-4F10D50BC7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253"/>
          <a:stretch/>
        </p:blipFill>
        <p:spPr>
          <a:xfrm>
            <a:off x="0" y="0"/>
            <a:ext cx="12191999" cy="700040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B0ECC737-9766-4A62-B8A9-E68B69B7B41C}"/>
              </a:ext>
            </a:extLst>
          </p:cNvPr>
          <p:cNvSpPr/>
          <p:nvPr/>
        </p:nvSpPr>
        <p:spPr>
          <a:xfrm>
            <a:off x="-36512" y="5086987"/>
            <a:ext cx="12228512" cy="1293504"/>
          </a:xfrm>
          <a:prstGeom prst="rect">
            <a:avLst/>
          </a:prstGeom>
          <a:solidFill>
            <a:schemeClr val="dk1">
              <a:alpha val="4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48FFEF23-B9C7-4D7D-B51E-1742B1BACEF8}"/>
              </a:ext>
            </a:extLst>
          </p:cNvPr>
          <p:cNvSpPr/>
          <p:nvPr/>
        </p:nvSpPr>
        <p:spPr>
          <a:xfrm>
            <a:off x="3599943" y="5016765"/>
            <a:ext cx="46923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雄踞崂山主城  执掌一城精粹</a:t>
            </a: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783A4D1D-44C7-4359-ACD3-B42AC6C85DC3}"/>
              </a:ext>
            </a:extLst>
          </p:cNvPr>
          <p:cNvSpPr/>
          <p:nvPr/>
        </p:nvSpPr>
        <p:spPr>
          <a:xfrm>
            <a:off x="3069548" y="5733739"/>
            <a:ext cx="64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崂山主城之上， 依青山，倾听山的心跳，面崂山海大，浸透书香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.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不舍城市繁华，不弃山川风华，动静对望，进退皆精彩！</a:t>
            </a:r>
          </a:p>
        </p:txBody>
      </p:sp>
    </p:spTree>
    <p:extLst>
      <p:ext uri="{BB962C8B-B14F-4D97-AF65-F5344CB8AC3E}">
        <p14:creationId xmlns="" xmlns:p14="http://schemas.microsoft.com/office/powerpoint/2010/main" val="225687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FD98470B-6F41-4A8B-8860-9D6FD32832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09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BB46AA99-F31D-4379-8119-C388B3066693}"/>
              </a:ext>
            </a:extLst>
          </p:cNvPr>
          <p:cNvSpPr/>
          <p:nvPr/>
        </p:nvSpPr>
        <p:spPr>
          <a:xfrm>
            <a:off x="0" y="2787650"/>
            <a:ext cx="12192000" cy="1562100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9082F7D4-836B-4119-B634-EB0F9DAEB558}"/>
              </a:ext>
            </a:extLst>
          </p:cNvPr>
          <p:cNvSpPr txBox="1"/>
          <p:nvPr/>
        </p:nvSpPr>
        <p:spPr>
          <a:xfrm>
            <a:off x="247650" y="2905780"/>
            <a:ext cx="11944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三山一园环抱，坐享天然氧吧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2DE5D3B0-F429-48E9-8115-DDDF621A34DB}"/>
              </a:ext>
            </a:extLst>
          </p:cNvPr>
          <p:cNvSpPr txBox="1"/>
          <p:nvPr/>
        </p:nvSpPr>
        <p:spPr>
          <a:xfrm>
            <a:off x="952501" y="3568700"/>
            <a:ext cx="10485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三山一园环抱 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，背依花椒山，东侧五子顶、南侧围子岭、北侧世博园，整个区域内森林植被广泛覆盖，形成天然大氧吧。</a:t>
            </a:r>
          </a:p>
        </p:txBody>
      </p:sp>
    </p:spTree>
    <p:extLst>
      <p:ext uri="{BB962C8B-B14F-4D97-AF65-F5344CB8AC3E}">
        <p14:creationId xmlns="" xmlns:p14="http://schemas.microsoft.com/office/powerpoint/2010/main" val="3616977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622BBCBF-4852-4808-8C88-E445F49D03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0733"/>
          <a:stretch/>
        </p:blipFill>
        <p:spPr>
          <a:xfrm>
            <a:off x="-119921" y="0"/>
            <a:ext cx="12311921" cy="687030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46EC19F7-AC49-46A2-AFC5-9E2F8DCFEA83}"/>
              </a:ext>
            </a:extLst>
          </p:cNvPr>
          <p:cNvSpPr/>
          <p:nvPr/>
        </p:nvSpPr>
        <p:spPr>
          <a:xfrm>
            <a:off x="-119921" y="2803525"/>
            <a:ext cx="12311921" cy="1466850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A939DF03-E732-4045-8CFB-9F771D44B63E}"/>
              </a:ext>
            </a:extLst>
          </p:cNvPr>
          <p:cNvSpPr txBox="1"/>
          <p:nvPr/>
        </p:nvSpPr>
        <p:spPr>
          <a:xfrm>
            <a:off x="4255086" y="2983239"/>
            <a:ext cx="5243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近海而不临海，醉美山海之间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A832A504-2621-4AAD-A300-1CD5997B3044}"/>
              </a:ext>
            </a:extLst>
          </p:cNvPr>
          <p:cNvSpPr txBox="1"/>
          <p:nvPr/>
        </p:nvSpPr>
        <p:spPr>
          <a:xfrm>
            <a:off x="1562020" y="3658859"/>
            <a:ext cx="9009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近海而不临海，醉美山海之间，距离大海约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7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公里，以远望之姿，登高瞰海，远离海边的潮湿之气，随享海风的清爽，是难得生态宜居领地。</a:t>
            </a:r>
          </a:p>
        </p:txBody>
      </p:sp>
    </p:spTree>
    <p:extLst>
      <p:ext uri="{BB962C8B-B14F-4D97-AF65-F5344CB8AC3E}">
        <p14:creationId xmlns="" xmlns:p14="http://schemas.microsoft.com/office/powerpoint/2010/main" val="3943536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B40FBB01-B2BB-4CBD-8B94-CB228EF9C9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182" b="10372"/>
          <a:stretch/>
        </p:blipFill>
        <p:spPr>
          <a:xfrm>
            <a:off x="-23363" y="0"/>
            <a:ext cx="12215363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="" xmlns:a16="http://schemas.microsoft.com/office/drawing/2014/main" id="{47F08704-C210-4BE8-9377-454F763535ED}"/>
              </a:ext>
            </a:extLst>
          </p:cNvPr>
          <p:cNvSpPr/>
          <p:nvPr/>
        </p:nvSpPr>
        <p:spPr>
          <a:xfrm>
            <a:off x="0" y="2832112"/>
            <a:ext cx="12192000" cy="1455075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BB2272E4-59A3-483E-BEA8-38468CB8F7AE}"/>
              </a:ext>
            </a:extLst>
          </p:cNvPr>
          <p:cNvSpPr/>
          <p:nvPr/>
        </p:nvSpPr>
        <p:spPr>
          <a:xfrm>
            <a:off x="2424131" y="2915663"/>
            <a:ext cx="76000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2338388" algn="l"/>
              </a:tabLst>
            </a:pPr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城芯枢纽  多维交通大动脉</a:t>
            </a: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E9D54ED9-F11F-44B8-8321-6F7558B15AF5}"/>
              </a:ext>
            </a:extLst>
          </p:cNvPr>
          <p:cNvSpPr/>
          <p:nvPr/>
        </p:nvSpPr>
        <p:spPr>
          <a:xfrm>
            <a:off x="1347337" y="3522433"/>
            <a:ext cx="100833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M11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号线地铁口旁，出行快捷。崂山主轴松岭路旁，周边路网四通八达；海洋大学公交总站，数十条公交线路，直通市内各区；从地铁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M11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到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M2/M4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，贯通大青岛。</a:t>
            </a:r>
          </a:p>
        </p:txBody>
      </p:sp>
    </p:spTree>
    <p:extLst>
      <p:ext uri="{BB962C8B-B14F-4D97-AF65-F5344CB8AC3E}">
        <p14:creationId xmlns="" xmlns:p14="http://schemas.microsoft.com/office/powerpoint/2010/main" val="1779720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7D592B3B-D27B-4BA6-B540-33CEBAC750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b="7265"/>
          <a:stretch/>
        </p:blipFill>
        <p:spPr>
          <a:xfrm>
            <a:off x="-1" y="0"/>
            <a:ext cx="12192001" cy="686620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29E41B29-367D-4B33-B05F-2357FEE87FF1}"/>
              </a:ext>
            </a:extLst>
          </p:cNvPr>
          <p:cNvSpPr/>
          <p:nvPr/>
        </p:nvSpPr>
        <p:spPr>
          <a:xfrm>
            <a:off x="-1" y="2844225"/>
            <a:ext cx="12192000" cy="1293504"/>
          </a:xfrm>
          <a:prstGeom prst="rect">
            <a:avLst/>
          </a:prstGeom>
          <a:solidFill>
            <a:schemeClr val="dk1">
              <a:alpha val="4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FA91242A-5CDC-46A6-91AA-2D875A14006B}"/>
              </a:ext>
            </a:extLst>
          </p:cNvPr>
          <p:cNvSpPr/>
          <p:nvPr/>
        </p:nvSpPr>
        <p:spPr>
          <a:xfrm>
            <a:off x="1929359" y="3429421"/>
            <a:ext cx="93432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项目规划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万㎡商业街，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2000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㎡社区体育中心，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4000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㎡社区超市，生活游刃有余。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周边崂山丽达、金狮广场、金鼎广场、宜家等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200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余万㎡商圈配套遍布，形成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5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公里生活圈。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DA547E8E-47BA-41CD-B666-181DFA8E92D6}"/>
              </a:ext>
            </a:extLst>
          </p:cNvPr>
          <p:cNvSpPr/>
          <p:nvPr/>
        </p:nvSpPr>
        <p:spPr>
          <a:xfrm>
            <a:off x="3257549" y="2844225"/>
            <a:ext cx="58864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200</a:t>
            </a:r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余万方配套  臻享</a:t>
            </a:r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5</a:t>
            </a:r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公里生活圈</a:t>
            </a:r>
          </a:p>
        </p:txBody>
      </p:sp>
    </p:spTree>
    <p:extLst>
      <p:ext uri="{BB962C8B-B14F-4D97-AF65-F5344CB8AC3E}">
        <p14:creationId xmlns="" xmlns:p14="http://schemas.microsoft.com/office/powerpoint/2010/main" val="1963043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xopfhurr">
      <a:majorFont>
        <a:latin typeface="FZSongKeBenXiuKaiS-R-GB"/>
        <a:ea typeface="FZSongKeBenXiuKaiS-R-GB"/>
        <a:cs typeface=""/>
      </a:majorFont>
      <a:minorFont>
        <a:latin typeface="FZSongKeBenXiuKaiS-R-GB"/>
        <a:ea typeface="FZSongKeBenXiuKaiS-R-G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dk1">
            <a:alpha val="40000"/>
          </a:schemeClr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3221</TotalTime>
  <Words>1802</Words>
  <Application>Microsoft Office PowerPoint</Application>
  <PresentationFormat>自定义</PresentationFormat>
  <Paragraphs>104</Paragraphs>
  <Slides>32</Slides>
  <Notes>20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3" baseType="lpstr">
      <vt:lpstr>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KimWang</cp:lastModifiedBy>
  <cp:revision>252</cp:revision>
  <dcterms:created xsi:type="dcterms:W3CDTF">2018-11-13T06:27:22Z</dcterms:created>
  <dcterms:modified xsi:type="dcterms:W3CDTF">2018-12-10T09:17:05Z</dcterms:modified>
</cp:coreProperties>
</file>